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68" r:id="rId3"/>
    <p:sldId id="369" r:id="rId4"/>
    <p:sldId id="370" r:id="rId5"/>
    <p:sldId id="360" r:id="rId6"/>
    <p:sldId id="364" r:id="rId7"/>
    <p:sldId id="371" r:id="rId8"/>
    <p:sldId id="354" r:id="rId9"/>
    <p:sldId id="342" r:id="rId10"/>
    <p:sldId id="350" r:id="rId11"/>
    <p:sldId id="359" r:id="rId12"/>
    <p:sldId id="293" r:id="rId13"/>
    <p:sldId id="372" r:id="rId14"/>
    <p:sldId id="373" r:id="rId15"/>
    <p:sldId id="310" r:id="rId16"/>
    <p:sldId id="366" r:id="rId17"/>
    <p:sldId id="335" r:id="rId18"/>
    <p:sldId id="336" r:id="rId19"/>
    <p:sldId id="337" r:id="rId20"/>
    <p:sldId id="312" r:id="rId21"/>
    <p:sldId id="316" r:id="rId22"/>
    <p:sldId id="367" r:id="rId23"/>
    <p:sldId id="356" r:id="rId24"/>
    <p:sldId id="302" r:id="rId25"/>
    <p:sldId id="357" r:id="rId26"/>
    <p:sldId id="332" r:id="rId27"/>
    <p:sldId id="333" r:id="rId28"/>
    <p:sldId id="329" r:id="rId29"/>
    <p:sldId id="287" r:id="rId30"/>
    <p:sldId id="308" r:id="rId31"/>
    <p:sldId id="276" r:id="rId32"/>
    <p:sldId id="358" r:id="rId33"/>
  </p:sldIdLst>
  <p:sldSz cx="9144000" cy="6858000" type="screen4x3"/>
  <p:notesSz cx="6797675" cy="992822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FB5"/>
    <a:srgbClr val="FF3300"/>
    <a:srgbClr val="FFFF99"/>
    <a:srgbClr val="FFFFCC"/>
    <a:srgbClr val="FF6600"/>
    <a:srgbClr val="356129"/>
    <a:srgbClr val="536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22657" autoAdjust="0"/>
    <p:restoredTop sz="94716" autoAdjust="0"/>
  </p:normalViewPr>
  <p:slideViewPr>
    <p:cSldViewPr>
      <p:cViewPr>
        <p:scale>
          <a:sx n="109" d="100"/>
          <a:sy n="109" d="100"/>
        </p:scale>
        <p:origin x="-65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CD526-5160-4714-8787-168E1EA18725}" type="datetimeFigureOut">
              <a:rPr kumimoji="1" lang="ja-JP" altLang="en-US" smtClean="0"/>
              <a:t>2015/7/3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7E496-DC6C-42D5-9322-63BFC317DD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2598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7E496-DC6C-42D5-9322-63BFC317DDB1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3485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7E496-DC6C-42D5-9322-63BFC317DDB1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129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ja-JP" altLang="en-US" smtClean="0"/>
              <a:t>本研究で求められた</a:t>
            </a:r>
            <a:r>
              <a:rPr lang="en-US" altLang="ja-JP" smtClean="0"/>
              <a:t>Fe-Fe3S</a:t>
            </a:r>
            <a:r>
              <a:rPr lang="ja-JP" altLang="en-US" smtClean="0"/>
              <a:t>系の共融点温度の圧力依存性と</a:t>
            </a:r>
            <a:r>
              <a:rPr lang="en-US" altLang="ja-JP" smtClean="0"/>
              <a:t>Ma et al. (2004)</a:t>
            </a:r>
            <a:r>
              <a:rPr lang="ja-JP" altLang="en-US" smtClean="0"/>
              <a:t>で求められた鉄の融解温度の圧力依存性に基づいて，</a:t>
            </a:r>
            <a:r>
              <a:rPr lang="en-US" altLang="ja-JP" smtClean="0"/>
              <a:t>ICB</a:t>
            </a:r>
            <a:r>
              <a:rPr lang="ja-JP" altLang="en-US" smtClean="0"/>
              <a:t>条件での</a:t>
            </a:r>
            <a:r>
              <a:rPr lang="en-US" altLang="ja-JP" smtClean="0"/>
              <a:t>Fe-Fe3S</a:t>
            </a:r>
            <a:r>
              <a:rPr lang="ja-JP" altLang="en-US" smtClean="0"/>
              <a:t>系の相平衡図を作成したものがこちらになります．リキダスは，この系では理想溶液であるという仮定の下求めました．</a:t>
            </a:r>
            <a:r>
              <a:rPr lang="en-US" altLang="ja-JP" smtClean="0"/>
              <a:t>ICB</a:t>
            </a:r>
            <a:r>
              <a:rPr lang="ja-JP" altLang="en-US" smtClean="0"/>
              <a:t>の温度を推定するに当たり，固体と液体が共存することから</a:t>
            </a:r>
            <a:r>
              <a:rPr lang="en-US" altLang="ja-JP" smtClean="0"/>
              <a:t>ICB</a:t>
            </a:r>
            <a:r>
              <a:rPr lang="ja-JP" altLang="en-US" smtClean="0"/>
              <a:t>温度の下限を共融点温度としました．また，核の密度欠損を説明できる最小の硫黄量として</a:t>
            </a:r>
            <a:r>
              <a:rPr lang="en-US" altLang="ja-JP" smtClean="0"/>
              <a:t>Sherman (1997)</a:t>
            </a:r>
            <a:r>
              <a:rPr lang="ja-JP" altLang="en-US" smtClean="0"/>
              <a:t>で推定された</a:t>
            </a:r>
            <a:r>
              <a:rPr lang="en-US" altLang="ja-JP" smtClean="0"/>
              <a:t>8.4at%</a:t>
            </a:r>
            <a:r>
              <a:rPr lang="ja-JP" altLang="en-US" smtClean="0"/>
              <a:t>を採用した結果，</a:t>
            </a:r>
            <a:r>
              <a:rPr lang="en-US" altLang="ja-JP" smtClean="0"/>
              <a:t>ICB</a:t>
            </a:r>
            <a:r>
              <a:rPr lang="ja-JP" altLang="en-US" smtClean="0"/>
              <a:t>温度の上限は</a:t>
            </a:r>
            <a:r>
              <a:rPr lang="en-US" altLang="ja-JP" smtClean="0"/>
              <a:t>5070K</a:t>
            </a:r>
            <a:r>
              <a:rPr lang="ja-JP" altLang="en-US" smtClean="0"/>
              <a:t>と求められました．</a:t>
            </a:r>
            <a:r>
              <a:rPr lang="en-US" altLang="ja-JP" smtClean="0"/>
              <a:t>ICB</a:t>
            </a:r>
            <a:r>
              <a:rPr lang="ja-JP" altLang="en-US" smtClean="0"/>
              <a:t>温度がこの幅にあるとき，外核中にこのような断熱温度勾配を仮定して，</a:t>
            </a:r>
            <a:r>
              <a:rPr lang="en-US" altLang="ja-JP" smtClean="0"/>
              <a:t>CMB</a:t>
            </a:r>
            <a:r>
              <a:rPr lang="ja-JP" altLang="en-US" smtClean="0"/>
              <a:t>での核側の温度を見積もってみると，こちらの図に示したように</a:t>
            </a:r>
            <a:r>
              <a:rPr lang="en-US" altLang="ja-JP" smtClean="0"/>
              <a:t>3400-3880K</a:t>
            </a:r>
            <a:r>
              <a:rPr lang="ja-JP" altLang="en-US" smtClean="0"/>
              <a:t>となります．また，</a:t>
            </a:r>
            <a:r>
              <a:rPr lang="en-US" altLang="ja-JP" smtClean="0"/>
              <a:t>Brown and Shankland (1981)</a:t>
            </a:r>
            <a:r>
              <a:rPr lang="ja-JP" altLang="en-US" smtClean="0"/>
              <a:t>で求められた下部マントルの温度勾配によると，</a:t>
            </a:r>
            <a:r>
              <a:rPr lang="en-US" altLang="ja-JP" smtClean="0"/>
              <a:t>D”</a:t>
            </a:r>
            <a:r>
              <a:rPr lang="ja-JP" altLang="en-US" smtClean="0"/>
              <a:t>層直上で</a:t>
            </a:r>
            <a:r>
              <a:rPr lang="en-US" altLang="ja-JP" smtClean="0"/>
              <a:t>2440K</a:t>
            </a:r>
            <a:r>
              <a:rPr lang="ja-JP" altLang="en-US" smtClean="0"/>
              <a:t>なので，温度差は約</a:t>
            </a:r>
            <a:r>
              <a:rPr lang="en-US" altLang="ja-JP" smtClean="0"/>
              <a:t>960-1440K</a:t>
            </a:r>
            <a:r>
              <a:rPr lang="ja-JP" altLang="en-US" smtClean="0"/>
              <a:t>となります．この熱境界層の厚みを</a:t>
            </a:r>
            <a:r>
              <a:rPr lang="en-US" altLang="ja-JP" smtClean="0"/>
              <a:t>230km</a:t>
            </a:r>
            <a:r>
              <a:rPr lang="ja-JP" altLang="en-US" smtClean="0"/>
              <a:t>，熱伝導率を</a:t>
            </a:r>
            <a:r>
              <a:rPr lang="en-US" altLang="ja-JP" smtClean="0"/>
              <a:t>10 Wm-1K-1</a:t>
            </a:r>
            <a:r>
              <a:rPr lang="ja-JP" altLang="en-US" smtClean="0"/>
              <a:t>とすると，核からの熱流量はおよそ</a:t>
            </a:r>
            <a:r>
              <a:rPr lang="en-US" altLang="ja-JP" smtClean="0"/>
              <a:t>6-10TW</a:t>
            </a:r>
            <a:r>
              <a:rPr lang="ja-JP" altLang="en-US" smtClean="0"/>
              <a:t>となります．これは，ダイナモ作用維持に必要な夏流量として</a:t>
            </a:r>
            <a:r>
              <a:rPr lang="en-US" altLang="ja-JP" smtClean="0"/>
              <a:t>5-15TW</a:t>
            </a:r>
            <a:r>
              <a:rPr lang="ja-JP" altLang="en-US" smtClean="0"/>
              <a:t>と見積もられているので，ダイナモを維持することが可能であるかもしれません．</a:t>
            </a:r>
          </a:p>
        </p:txBody>
      </p:sp>
      <p:sp>
        <p:nvSpPr>
          <p:cNvPr id="7885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657B50-EB47-4468-AC77-5F58366BB5CF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97967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</a:t>
            </a:r>
            <a:r>
              <a:rPr kumimoji="1" lang="en-US" altLang="ja-JP" baseline="0" dirty="0" smtClean="0"/>
              <a:t> is</a:t>
            </a:r>
            <a:r>
              <a:rPr kumimoji="1" lang="en-US" altLang="ja-JP" dirty="0" smtClean="0"/>
              <a:t> the phase diagram determined</a:t>
            </a:r>
            <a:r>
              <a:rPr kumimoji="1" lang="en-US" altLang="ja-JP" baseline="0" dirty="0" smtClean="0"/>
              <a:t> in this work.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FE6EA-7B2C-4358-8B5E-D6BCCB55AE1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6417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C65AEB-B161-4D3E-B4EE-156E668E2555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215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ja-JP" altLang="ja-JP" dirty="0"/>
          </a:p>
        </p:txBody>
      </p:sp>
      <p:sp>
        <p:nvSpPr>
          <p:cNvPr id="21508" name="スライド番号プレースホルダ 3"/>
          <p:cNvSpPr txBox="1">
            <a:spLocks noGrp="1"/>
          </p:cNvSpPr>
          <p:nvPr/>
        </p:nvSpPr>
        <p:spPr bwMode="auto">
          <a:xfrm>
            <a:off x="3849826" y="9429979"/>
            <a:ext cx="2946246" cy="49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3" tIns="45641" rIns="91283" bIns="45641" anchor="b"/>
          <a:lstStyle/>
          <a:p>
            <a:pPr algn="r"/>
            <a:fld id="{767F12A6-6652-423C-9110-2BEAC11AEC54}" type="slidenum">
              <a:rPr lang="en-US" altLang="ja-JP" sz="1200">
                <a:latin typeface="Calibri" pitchFamily="34" charset="0"/>
              </a:rPr>
              <a:pPr algn="r"/>
              <a:t>21</a:t>
            </a:fld>
            <a:endParaRPr lang="en-US" altLang="ja-JP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210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16872" indent="-27572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02881" indent="-22057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544033" indent="-22057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1985185" indent="-22057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426338" indent="-22057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867490" indent="-22057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308642" indent="-22057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749794" indent="-22057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</a:pPr>
            <a:fld id="{A8F3E354-4A7B-4BE5-B86A-FAFE87712132}" type="slidenum">
              <a:rPr lang="en-US" altLang="ja-JP" sz="1300">
                <a:latin typeface="Times New Roman" pitchFamily="18" charset="0"/>
              </a:rPr>
              <a:pPr>
                <a:spcBef>
                  <a:spcPct val="0"/>
                </a:spcBef>
              </a:pPr>
              <a:t>22</a:t>
            </a:fld>
            <a:endParaRPr lang="en-US" altLang="ja-JP" sz="1300">
              <a:latin typeface="Times New Roman" pitchFamily="18" charset="0"/>
            </a:endParaRPr>
          </a:p>
        </p:txBody>
      </p:sp>
      <p:sp>
        <p:nvSpPr>
          <p:cNvPr id="80899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0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ja-JP" dirty="0" smtClean="0"/>
          </a:p>
        </p:txBody>
      </p:sp>
      <p:sp>
        <p:nvSpPr>
          <p:cNvPr id="80901" name="スライド番号プレースホルダ 3"/>
          <p:cNvSpPr txBox="1">
            <a:spLocks noGrp="1"/>
          </p:cNvSpPr>
          <p:nvPr/>
        </p:nvSpPr>
        <p:spPr bwMode="auto">
          <a:xfrm>
            <a:off x="3850294" y="9429273"/>
            <a:ext cx="2945862" cy="4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563" tIns="47782" rIns="95563" bIns="47782" anchor="b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6ABC76F-BD87-4049-877B-AF62DCF53B71}" type="slidenum">
              <a:rPr lang="en-US" altLang="ja-JP" sz="1300"/>
              <a:pPr algn="r" eaLnBrk="1" hangingPunct="1">
                <a:spcBef>
                  <a:spcPct val="0"/>
                </a:spcBef>
              </a:pPr>
              <a:t>22</a:t>
            </a:fld>
            <a:endParaRPr lang="en-US" altLang="ja-JP" sz="1300"/>
          </a:p>
        </p:txBody>
      </p:sp>
    </p:spTree>
    <p:extLst>
      <p:ext uri="{BB962C8B-B14F-4D97-AF65-F5344CB8AC3E}">
        <p14:creationId xmlns:p14="http://schemas.microsoft.com/office/powerpoint/2010/main" val="610347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2015/7/3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2015/7/3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2015/7/3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2015/7/3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2015/7/3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2015/7/3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2015/7/3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2015/7/3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2015/7/3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2015/7/3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2015/7/3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2015/7/3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7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 descr="logo_jp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434691" cy="155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971600" y="2204864"/>
            <a:ext cx="73448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 smtClean="0"/>
              <a:t>基盤研究（</a:t>
            </a:r>
            <a:r>
              <a:rPr lang="en-US" altLang="ja-JP" sz="2800" dirty="0" smtClean="0"/>
              <a:t>S</a:t>
            </a:r>
            <a:r>
              <a:rPr lang="ja-JP" altLang="en-US" sz="2800" dirty="0" smtClean="0"/>
              <a:t>）</a:t>
            </a:r>
            <a:endParaRPr lang="en-US" altLang="ja-JP" sz="2800" dirty="0" smtClean="0"/>
          </a:p>
          <a:p>
            <a:pPr algn="ctr"/>
            <a:endParaRPr lang="en-US" altLang="ja-JP" sz="2800" dirty="0"/>
          </a:p>
          <a:p>
            <a:pPr algn="ctr"/>
            <a:r>
              <a:rPr lang="ja-JP" altLang="en-US" sz="4000" dirty="0" smtClean="0"/>
              <a:t>地球核</a:t>
            </a:r>
            <a:r>
              <a:rPr lang="ja-JP" altLang="en-US" sz="4000" dirty="0"/>
              <a:t>の最適モデルの創出</a:t>
            </a:r>
            <a:endParaRPr lang="en-US" altLang="ja-JP" sz="4000" dirty="0"/>
          </a:p>
          <a:p>
            <a:pPr algn="ctr"/>
            <a:endParaRPr lang="en-US" altLang="ja-JP" dirty="0"/>
          </a:p>
          <a:p>
            <a:pPr algn="ctr"/>
            <a:r>
              <a:rPr lang="ja-JP" altLang="en-US" sz="2400" dirty="0"/>
              <a:t>研究代表者</a:t>
            </a:r>
            <a:endParaRPr lang="en-US" altLang="ja-JP" sz="2400" dirty="0"/>
          </a:p>
          <a:p>
            <a:pPr algn="ctr"/>
            <a:r>
              <a:rPr lang="ja-JP" altLang="en-US" sz="2400" dirty="0"/>
              <a:t>東北大学大学院理学研究科教授　大谷栄治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835897" y="64417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55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-1"/>
            <a:ext cx="9144000" cy="10801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1934" y="216893"/>
            <a:ext cx="8440131" cy="646331"/>
          </a:xfrm>
          <a:prstGeom prst="rect">
            <a:avLst/>
          </a:prstGeom>
          <a:solidFill>
            <a:srgbClr val="0B0FB5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FF00"/>
                </a:solidFill>
              </a:rPr>
              <a:t>特別推進研究をどのように発展させるのか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938" y="1232069"/>
            <a:ext cx="7781421" cy="5262979"/>
          </a:xfrm>
          <a:prstGeom prst="rect">
            <a:avLst/>
          </a:prstGeom>
          <a:noFill/>
          <a:ln w="28575">
            <a:solidFill>
              <a:srgbClr val="0B0FB5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B0FB5"/>
                </a:solidFill>
              </a:rPr>
              <a:t>①</a:t>
            </a:r>
            <a:r>
              <a:rPr lang="en-US" altLang="ja-JP" sz="2400" b="1" dirty="0" smtClean="0">
                <a:solidFill>
                  <a:srgbClr val="0B0FB5"/>
                </a:solidFill>
              </a:rPr>
              <a:t>Fe</a:t>
            </a:r>
            <a:r>
              <a:rPr lang="ja-JP" altLang="ja-JP" sz="2400" b="1" dirty="0" smtClean="0">
                <a:solidFill>
                  <a:srgbClr val="0B0FB5"/>
                </a:solidFill>
              </a:rPr>
              <a:t>の</a:t>
            </a:r>
            <a:r>
              <a:rPr lang="ja-JP" altLang="ja-JP" sz="2400" b="1" dirty="0">
                <a:solidFill>
                  <a:srgbClr val="0B0FB5"/>
                </a:solidFill>
              </a:rPr>
              <a:t>高温</a:t>
            </a:r>
            <a:r>
              <a:rPr lang="ja-JP" altLang="ja-JP" sz="2400" b="1" dirty="0" smtClean="0">
                <a:solidFill>
                  <a:srgbClr val="0B0FB5"/>
                </a:solidFill>
              </a:rPr>
              <a:t>高圧</a:t>
            </a:r>
            <a:r>
              <a:rPr lang="ja-JP" altLang="en-US" sz="2400" b="1" dirty="0" smtClean="0">
                <a:solidFill>
                  <a:srgbClr val="0B0FB5"/>
                </a:solidFill>
              </a:rPr>
              <a:t>（～</a:t>
            </a:r>
            <a:r>
              <a:rPr lang="en-US" altLang="ja-JP" sz="2400" b="1" dirty="0" smtClean="0">
                <a:solidFill>
                  <a:srgbClr val="0B0FB5"/>
                </a:solidFill>
              </a:rPr>
              <a:t>163GPa,</a:t>
            </a:r>
            <a:r>
              <a:rPr lang="ja-JP" altLang="en-US" sz="2400" b="1" dirty="0" smtClean="0">
                <a:solidFill>
                  <a:srgbClr val="0B0FB5"/>
                </a:solidFill>
              </a:rPr>
              <a:t>～</a:t>
            </a:r>
            <a:r>
              <a:rPr lang="en-US" altLang="ja-JP" sz="2400" b="1" dirty="0" smtClean="0">
                <a:solidFill>
                  <a:srgbClr val="0B0FB5"/>
                </a:solidFill>
              </a:rPr>
              <a:t>3000 K</a:t>
            </a:r>
            <a:r>
              <a:rPr lang="ja-JP" altLang="en-US" sz="2400" b="1" dirty="0" smtClean="0">
                <a:solidFill>
                  <a:srgbClr val="0B0FB5"/>
                </a:solidFill>
              </a:rPr>
              <a:t>）</a:t>
            </a:r>
            <a:r>
              <a:rPr lang="ja-JP" altLang="ja-JP" sz="2400" b="1" dirty="0" smtClean="0">
                <a:solidFill>
                  <a:srgbClr val="0B0FB5"/>
                </a:solidFill>
              </a:rPr>
              <a:t>で</a:t>
            </a:r>
            <a:r>
              <a:rPr lang="ja-JP" altLang="ja-JP" sz="2400" b="1" dirty="0">
                <a:solidFill>
                  <a:srgbClr val="0B0FB5"/>
                </a:solidFill>
              </a:rPr>
              <a:t>の音速</a:t>
            </a:r>
            <a:r>
              <a:rPr lang="ja-JP" altLang="ja-JP" sz="2400" b="1" dirty="0" smtClean="0">
                <a:solidFill>
                  <a:srgbClr val="0B0FB5"/>
                </a:solidFill>
              </a:rPr>
              <a:t>測定</a:t>
            </a:r>
            <a:r>
              <a:rPr lang="en-US" altLang="ja-JP" sz="2400" b="1" dirty="0">
                <a:solidFill>
                  <a:srgbClr val="0B0FB5"/>
                </a:solidFill>
              </a:rPr>
              <a:t> </a:t>
            </a:r>
            <a:r>
              <a:rPr lang="en-US" altLang="ja-JP" sz="2400" b="1" dirty="0" smtClean="0"/>
              <a:t>[</a:t>
            </a:r>
            <a:r>
              <a:rPr lang="ja-JP" altLang="en-US" sz="2400" b="1" dirty="0"/>
              <a:t>補足</a:t>
            </a:r>
            <a:r>
              <a:rPr lang="en-US" altLang="ja-JP" sz="2400" b="1" dirty="0" smtClean="0"/>
              <a:t>P21-23]</a:t>
            </a:r>
            <a:r>
              <a:rPr lang="en-US" altLang="ja-JP" sz="2400" dirty="0" smtClean="0">
                <a:solidFill>
                  <a:srgbClr val="0B0FB5"/>
                </a:solidFill>
                <a:sym typeface="Wingdings" panose="05000000000000000000" pitchFamily="2" charset="2"/>
              </a:rPr>
              <a:t> </a:t>
            </a:r>
            <a:r>
              <a:rPr lang="en-US" altLang="ja-JP" sz="2400" b="1" dirty="0" smtClean="0">
                <a:solidFill>
                  <a:srgbClr val="C00000"/>
                </a:solidFill>
              </a:rPr>
              <a:t>Fe-</a:t>
            </a:r>
            <a:r>
              <a:rPr lang="en-US" altLang="ja-JP" sz="2400" b="1" dirty="0">
                <a:solidFill>
                  <a:srgbClr val="C00000"/>
                </a:solidFill>
              </a:rPr>
              <a:t>(Ni, Si, O, S, C, </a:t>
            </a:r>
            <a:r>
              <a:rPr lang="en-US" altLang="ja-JP" sz="2400" b="1" dirty="0" smtClean="0">
                <a:solidFill>
                  <a:srgbClr val="C00000"/>
                </a:solidFill>
              </a:rPr>
              <a:t>H, N, P) </a:t>
            </a:r>
            <a:r>
              <a:rPr lang="ja-JP" altLang="en-US" sz="2400" b="1" dirty="0">
                <a:solidFill>
                  <a:srgbClr val="C00000"/>
                </a:solidFill>
              </a:rPr>
              <a:t>合金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の</a:t>
            </a:r>
            <a:r>
              <a:rPr lang="ja-JP" altLang="ja-JP" sz="2400" b="1" dirty="0" smtClean="0">
                <a:solidFill>
                  <a:srgbClr val="C00000"/>
                </a:solidFill>
              </a:rPr>
              <a:t>系統的測定</a:t>
            </a:r>
            <a:endParaRPr lang="en-US" altLang="ja-JP" sz="2400" b="1" dirty="0">
              <a:solidFill>
                <a:srgbClr val="C00000"/>
              </a:solidFill>
            </a:endParaRPr>
          </a:p>
          <a:p>
            <a:endParaRPr lang="ja-JP" altLang="ja-JP" sz="2400" dirty="0"/>
          </a:p>
          <a:p>
            <a:pPr lvl="0"/>
            <a:r>
              <a:rPr lang="ja-JP" altLang="en-US" sz="2400" b="1" dirty="0" smtClean="0">
                <a:solidFill>
                  <a:srgbClr val="0B0FB5"/>
                </a:solidFill>
              </a:rPr>
              <a:t>②</a:t>
            </a:r>
            <a:r>
              <a:rPr lang="en-US" altLang="ja-JP" sz="2400" b="1" dirty="0" smtClean="0">
                <a:solidFill>
                  <a:srgbClr val="0B0FB5"/>
                </a:solidFill>
              </a:rPr>
              <a:t>163GPa, 3000 </a:t>
            </a:r>
            <a:r>
              <a:rPr lang="en-US" altLang="ja-JP" sz="2400" b="1" dirty="0">
                <a:solidFill>
                  <a:srgbClr val="0B0FB5"/>
                </a:solidFill>
              </a:rPr>
              <a:t>K</a:t>
            </a:r>
            <a:r>
              <a:rPr lang="ja-JP" altLang="ja-JP" sz="2400" b="1" dirty="0" err="1" smtClean="0">
                <a:solidFill>
                  <a:srgbClr val="0B0FB5"/>
                </a:solidFill>
              </a:rPr>
              <a:t>まで</a:t>
            </a:r>
            <a:r>
              <a:rPr lang="ja-JP" altLang="en-US" sz="2400" b="1" dirty="0" err="1" smtClean="0">
                <a:solidFill>
                  <a:srgbClr val="0B0FB5"/>
                </a:solidFill>
              </a:rPr>
              <a:t>の</a:t>
            </a:r>
            <a:r>
              <a:rPr lang="ja-JP" altLang="ja-JP" sz="2400" b="1" dirty="0" smtClean="0">
                <a:solidFill>
                  <a:srgbClr val="0B0FB5"/>
                </a:solidFill>
              </a:rPr>
              <a:t>音速測定</a:t>
            </a:r>
            <a:r>
              <a:rPr lang="en-US" altLang="ja-JP" sz="2400" b="1" dirty="0" smtClean="0"/>
              <a:t>[</a:t>
            </a:r>
            <a:r>
              <a:rPr lang="ja-JP" altLang="en-US" sz="2400" b="1" dirty="0"/>
              <a:t>補足</a:t>
            </a:r>
            <a:r>
              <a:rPr lang="en-US" altLang="ja-JP" sz="2400" b="1" dirty="0" smtClean="0"/>
              <a:t>P21-23, P30] </a:t>
            </a:r>
            <a:r>
              <a:rPr lang="en-US" altLang="ja-JP" sz="2400" dirty="0" smtClean="0">
                <a:solidFill>
                  <a:srgbClr val="0B0FB5"/>
                </a:solidFill>
                <a:sym typeface="Wingdings" panose="05000000000000000000" pitchFamily="2" charset="2"/>
              </a:rPr>
              <a:t> </a:t>
            </a:r>
            <a:r>
              <a:rPr lang="ja-JP" altLang="en-US" sz="24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より</a:t>
            </a:r>
            <a:r>
              <a:rPr lang="ja-JP" altLang="ja-JP" sz="2400" b="1" dirty="0" smtClean="0">
                <a:solidFill>
                  <a:srgbClr val="C00000"/>
                </a:solidFill>
              </a:rPr>
              <a:t>高温</a:t>
            </a:r>
            <a:r>
              <a:rPr lang="ja-JP" altLang="ja-JP" sz="2400" b="1" dirty="0">
                <a:solidFill>
                  <a:srgbClr val="C00000"/>
                </a:solidFill>
              </a:rPr>
              <a:t>での測定（</a:t>
            </a:r>
            <a:r>
              <a:rPr lang="en-US" altLang="ja-JP" sz="2400" b="1" dirty="0">
                <a:solidFill>
                  <a:srgbClr val="C00000"/>
                </a:solidFill>
              </a:rPr>
              <a:t>Pre-melting effect</a:t>
            </a:r>
            <a:r>
              <a:rPr lang="ja-JP" altLang="ja-JP" sz="2400" b="1" dirty="0">
                <a:solidFill>
                  <a:srgbClr val="C00000"/>
                </a:solidFill>
              </a:rPr>
              <a:t>の解明）、メルトの音速測定</a:t>
            </a:r>
          </a:p>
          <a:p>
            <a:r>
              <a:rPr lang="en-US" altLang="ja-JP" sz="2400" dirty="0"/>
              <a:t> </a:t>
            </a:r>
            <a:endParaRPr lang="ja-JP" altLang="ja-JP" sz="2400" dirty="0"/>
          </a:p>
          <a:p>
            <a:pPr lvl="0"/>
            <a:r>
              <a:rPr lang="ja-JP" altLang="en-US" sz="2400" b="1" dirty="0" smtClean="0">
                <a:solidFill>
                  <a:srgbClr val="0B0FB5"/>
                </a:solidFill>
              </a:rPr>
              <a:t>③室温高圧</a:t>
            </a:r>
            <a:r>
              <a:rPr lang="ja-JP" altLang="ja-JP" sz="2400" b="1" dirty="0" smtClean="0">
                <a:solidFill>
                  <a:srgbClr val="0B0FB5"/>
                </a:solidFill>
              </a:rPr>
              <a:t>メスバウア</a:t>
            </a:r>
            <a:r>
              <a:rPr lang="ja-JP" altLang="en-US" sz="2400" b="1" dirty="0" smtClean="0">
                <a:solidFill>
                  <a:srgbClr val="0B0FB5"/>
                </a:solidFill>
              </a:rPr>
              <a:t>（</a:t>
            </a:r>
            <a:r>
              <a:rPr lang="en-US" altLang="ja-JP" sz="2400" b="1" dirty="0" smtClean="0">
                <a:solidFill>
                  <a:srgbClr val="0B0FB5"/>
                </a:solidFill>
              </a:rPr>
              <a:t>MS</a:t>
            </a:r>
            <a:r>
              <a:rPr lang="ja-JP" altLang="en-US" sz="2400" b="1" dirty="0" smtClean="0">
                <a:solidFill>
                  <a:srgbClr val="0B0FB5"/>
                </a:solidFill>
              </a:rPr>
              <a:t>）</a:t>
            </a:r>
            <a:r>
              <a:rPr lang="ja-JP" altLang="ja-JP" sz="2400" b="1" dirty="0" smtClean="0">
                <a:solidFill>
                  <a:srgbClr val="0B0FB5"/>
                </a:solidFill>
              </a:rPr>
              <a:t>測定</a:t>
            </a:r>
            <a:r>
              <a:rPr lang="ja-JP" altLang="en-US" sz="2400" b="1" dirty="0" smtClean="0">
                <a:solidFill>
                  <a:srgbClr val="0B0FB5"/>
                </a:solidFill>
              </a:rPr>
              <a:t>法の確立</a:t>
            </a:r>
            <a:r>
              <a:rPr lang="en-US" altLang="ja-JP" sz="2400" b="1" dirty="0" smtClean="0"/>
              <a:t>[</a:t>
            </a:r>
            <a:r>
              <a:rPr lang="ja-JP" altLang="en-US" sz="2400" b="1" dirty="0"/>
              <a:t>補足</a:t>
            </a:r>
            <a:r>
              <a:rPr lang="en-US" altLang="ja-JP" sz="2400" b="1" dirty="0" smtClean="0"/>
              <a:t>P24, 29] </a:t>
            </a:r>
            <a:r>
              <a:rPr lang="en-US" altLang="ja-JP" sz="2400" dirty="0" smtClean="0">
                <a:solidFill>
                  <a:srgbClr val="0B0FB5"/>
                </a:solidFill>
                <a:sym typeface="Wingdings" panose="05000000000000000000" pitchFamily="2" charset="2"/>
              </a:rPr>
              <a:t>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レーザー加熱</a:t>
            </a:r>
            <a:r>
              <a:rPr lang="ja-JP" altLang="ja-JP" sz="2400" b="1" dirty="0" smtClean="0">
                <a:solidFill>
                  <a:srgbClr val="C00000"/>
                </a:solidFill>
              </a:rPr>
              <a:t>高温高圧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メスバウア</a:t>
            </a:r>
            <a:r>
              <a:rPr lang="ja-JP" altLang="ja-JP" sz="2400" b="1" dirty="0" smtClean="0">
                <a:solidFill>
                  <a:srgbClr val="C00000"/>
                </a:solidFill>
              </a:rPr>
              <a:t>測定</a:t>
            </a:r>
            <a:r>
              <a:rPr lang="ja-JP" altLang="en-US" sz="2400" b="1" dirty="0" smtClean="0"/>
              <a:t>を確立し</a:t>
            </a:r>
            <a:r>
              <a:rPr lang="ja-JP" altLang="ja-JP" sz="2400" b="1" dirty="0" smtClean="0"/>
              <a:t>、</a:t>
            </a:r>
            <a:r>
              <a:rPr lang="en-US" altLang="ja-JP" sz="2400" b="1" dirty="0" smtClean="0">
                <a:solidFill>
                  <a:srgbClr val="C00000"/>
                </a:solidFill>
              </a:rPr>
              <a:t>MS/XRD</a:t>
            </a:r>
            <a:r>
              <a:rPr lang="ja-JP" altLang="ja-JP" sz="2400" b="1" dirty="0" smtClean="0">
                <a:solidFill>
                  <a:srgbClr val="C00000"/>
                </a:solidFill>
              </a:rPr>
              <a:t>同時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測定</a:t>
            </a:r>
            <a:r>
              <a:rPr lang="ja-JP" altLang="ja-JP" sz="2400" b="1" dirty="0" smtClean="0">
                <a:solidFill>
                  <a:srgbClr val="C00000"/>
                </a:solidFill>
              </a:rPr>
              <a:t>システム</a:t>
            </a:r>
            <a:r>
              <a:rPr lang="ja-JP" altLang="ja-JP" sz="2400" b="1" dirty="0" smtClean="0"/>
              <a:t>確立</a:t>
            </a:r>
            <a:r>
              <a:rPr lang="ja-JP" altLang="ja-JP" sz="2400" b="1" dirty="0" smtClean="0">
                <a:solidFill>
                  <a:srgbClr val="C00000"/>
                </a:solidFill>
              </a:rPr>
              <a:t>：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核の条件で</a:t>
            </a:r>
            <a:r>
              <a:rPr lang="ja-JP" altLang="ja-JP" sz="2400" b="1" dirty="0" smtClean="0">
                <a:solidFill>
                  <a:srgbClr val="C00000"/>
                </a:solidFill>
              </a:rPr>
              <a:t>構造相</a:t>
            </a:r>
            <a:r>
              <a:rPr lang="ja-JP" altLang="ja-JP" sz="2400" b="1" dirty="0">
                <a:solidFill>
                  <a:srgbClr val="C00000"/>
                </a:solidFill>
              </a:rPr>
              <a:t>転移と</a:t>
            </a:r>
            <a:r>
              <a:rPr lang="ja-JP" altLang="ja-JP" sz="2400" b="1" dirty="0" smtClean="0">
                <a:solidFill>
                  <a:srgbClr val="C00000"/>
                </a:solidFill>
              </a:rPr>
              <a:t>磁性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・スピン</a:t>
            </a:r>
            <a:r>
              <a:rPr lang="ja-JP" altLang="ja-JP" sz="2400" b="1" dirty="0" smtClean="0">
                <a:solidFill>
                  <a:srgbClr val="C00000"/>
                </a:solidFill>
              </a:rPr>
              <a:t>転移の</a:t>
            </a:r>
            <a:r>
              <a:rPr lang="ja-JP" altLang="ja-JP" sz="2400" b="1" dirty="0">
                <a:solidFill>
                  <a:srgbClr val="C00000"/>
                </a:solidFill>
              </a:rPr>
              <a:t>関係</a:t>
            </a:r>
            <a:r>
              <a:rPr lang="ja-JP" altLang="ja-JP" sz="2400" b="1" dirty="0" smtClean="0">
                <a:solidFill>
                  <a:srgbClr val="C00000"/>
                </a:solidFill>
              </a:rPr>
              <a:t>解明</a:t>
            </a:r>
            <a:r>
              <a:rPr lang="en-US" altLang="ja-JP" sz="2400" b="1" dirty="0" smtClean="0"/>
              <a:t>[</a:t>
            </a:r>
            <a:r>
              <a:rPr lang="ja-JP" altLang="en-US" sz="2400" b="1" dirty="0"/>
              <a:t>補足</a:t>
            </a:r>
            <a:r>
              <a:rPr lang="en-US" altLang="ja-JP" sz="2400" b="1" dirty="0" smtClean="0"/>
              <a:t>P25-27]</a:t>
            </a:r>
            <a:endParaRPr lang="ja-JP" altLang="ja-JP" sz="2400" b="1" dirty="0"/>
          </a:p>
          <a:p>
            <a:r>
              <a:rPr lang="en-US" altLang="ja-JP" sz="2400" dirty="0"/>
              <a:t> </a:t>
            </a:r>
            <a:endParaRPr lang="ja-JP" altLang="ja-JP" sz="2400" dirty="0"/>
          </a:p>
          <a:p>
            <a:r>
              <a:rPr lang="ja-JP" altLang="en-US" sz="2400" b="1" dirty="0" smtClean="0">
                <a:solidFill>
                  <a:srgbClr val="0B0FB5"/>
                </a:solidFill>
              </a:rPr>
              <a:t>④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最新の</a:t>
            </a:r>
            <a:r>
              <a:rPr lang="ja-JP" altLang="ja-JP" sz="2400" b="1" dirty="0" smtClean="0">
                <a:solidFill>
                  <a:srgbClr val="C00000"/>
                </a:solidFill>
              </a:rPr>
              <a:t>核</a:t>
            </a:r>
            <a:r>
              <a:rPr lang="ja-JP" altLang="ja-JP" sz="2400" b="1" dirty="0">
                <a:solidFill>
                  <a:srgbClr val="C00000"/>
                </a:solidFill>
              </a:rPr>
              <a:t>の</a:t>
            </a:r>
            <a:r>
              <a:rPr lang="ja-JP" altLang="ja-JP" sz="2400" b="1" dirty="0" smtClean="0">
                <a:solidFill>
                  <a:srgbClr val="C00000"/>
                </a:solidFill>
              </a:rPr>
              <a:t>地震波データ</a:t>
            </a:r>
            <a:r>
              <a:rPr lang="ja-JP" altLang="ja-JP" sz="2400" b="1" dirty="0">
                <a:solidFill>
                  <a:srgbClr val="C00000"/>
                </a:solidFill>
              </a:rPr>
              <a:t>を活用</a:t>
            </a:r>
            <a:r>
              <a:rPr lang="ja-JP" altLang="ja-JP" sz="2400" dirty="0">
                <a:solidFill>
                  <a:srgbClr val="C00000"/>
                </a:solidFill>
              </a:rPr>
              <a:t>；内核境界、内核の</a:t>
            </a:r>
            <a:r>
              <a:rPr lang="ja-JP" altLang="ja-JP" sz="2400" dirty="0" smtClean="0">
                <a:solidFill>
                  <a:srgbClr val="C00000"/>
                </a:solidFill>
              </a:rPr>
              <a:t>異方性</a:t>
            </a:r>
            <a:r>
              <a:rPr lang="ja-JP" altLang="en-US" sz="2400" dirty="0" smtClean="0">
                <a:solidFill>
                  <a:srgbClr val="C00000"/>
                </a:solidFill>
              </a:rPr>
              <a:t>、外核最上部の異常</a:t>
            </a:r>
            <a:r>
              <a:rPr lang="ja-JP" altLang="ja-JP" sz="2400" b="1" dirty="0" smtClean="0">
                <a:solidFill>
                  <a:srgbClr val="C00000"/>
                </a:solidFill>
              </a:rPr>
              <a:t>（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研究協力者：</a:t>
            </a:r>
            <a:r>
              <a:rPr lang="ja-JP" altLang="ja-JP" sz="2400" b="1" dirty="0" smtClean="0">
                <a:solidFill>
                  <a:srgbClr val="C00000"/>
                </a:solidFill>
              </a:rPr>
              <a:t>田中聡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博士</a:t>
            </a:r>
            <a:r>
              <a:rPr lang="ja-JP" altLang="ja-JP" sz="2400" b="1" dirty="0" smtClean="0">
                <a:solidFill>
                  <a:srgbClr val="C00000"/>
                </a:solidFill>
              </a:rPr>
              <a:t>）</a:t>
            </a:r>
            <a:r>
              <a:rPr lang="en-US" altLang="ja-JP" sz="2400" b="1" dirty="0" smtClean="0"/>
              <a:t>[</a:t>
            </a:r>
            <a:r>
              <a:rPr lang="ja-JP" altLang="en-US" sz="2400" b="1" dirty="0" smtClean="0"/>
              <a:t>補足</a:t>
            </a:r>
            <a:r>
              <a:rPr lang="en-US" altLang="ja-JP" sz="2400" b="1" dirty="0" smtClean="0"/>
              <a:t>32]</a:t>
            </a:r>
            <a:endParaRPr lang="ja-JP" altLang="ja-JP" sz="2400" b="1" dirty="0">
              <a:solidFill>
                <a:srgbClr val="C0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746877" y="6488668"/>
            <a:ext cx="41549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" name="右矢印 5"/>
          <p:cNvSpPr/>
          <p:nvPr/>
        </p:nvSpPr>
        <p:spPr>
          <a:xfrm>
            <a:off x="7740353" y="3284984"/>
            <a:ext cx="357715" cy="1224136"/>
          </a:xfrm>
          <a:prstGeom prst="rightArrow">
            <a:avLst/>
          </a:prstGeom>
          <a:solidFill>
            <a:srgbClr val="0B0F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098068" y="1696741"/>
            <a:ext cx="892552" cy="4447918"/>
          </a:xfrm>
          <a:prstGeom prst="rect">
            <a:avLst/>
          </a:prstGeom>
          <a:solidFill>
            <a:srgbClr val="0B0FB5"/>
          </a:solidFill>
          <a:ln>
            <a:solidFill>
              <a:srgbClr val="0B0FB5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ja-JP" altLang="en-US" sz="23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地球核の最適モデルの確立：組成・状態・温度構造の解明へ</a:t>
            </a:r>
            <a:endParaRPr kumimoji="1" lang="ja-JP" altLang="en-US" sz="23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564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-20254"/>
            <a:ext cx="9166225" cy="6871044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>
              <a:solidFill>
                <a:srgbClr val="FFFF00"/>
              </a:solidFill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304800" y="3124200"/>
            <a:ext cx="2222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4000"/>
              <a:t>研究目的</a:t>
            </a: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277812" y="5480750"/>
            <a:ext cx="8610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観測情報</a:t>
            </a:r>
            <a:r>
              <a:rPr lang="ja-JP" altLang="en-US" sz="3200" b="1" dirty="0" smtClean="0">
                <a:solidFill>
                  <a:srgbClr val="FFFF00"/>
                </a:solidFill>
              </a:rPr>
              <a:t>を説明する</a:t>
            </a:r>
            <a:r>
              <a:rPr lang="ja-JP" alt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地球核の</a:t>
            </a:r>
            <a:r>
              <a:rPr lang="ja-JP" alt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最適</a:t>
            </a:r>
            <a:r>
              <a:rPr lang="ja-JP" alt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な物質</a:t>
            </a:r>
            <a:r>
              <a:rPr lang="ja-JP" alt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科学</a:t>
            </a:r>
            <a:r>
              <a:rPr lang="ja-JP" alt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モデル</a:t>
            </a:r>
            <a:r>
              <a:rPr lang="ja-JP" altLang="en-US" sz="3200" dirty="0" smtClean="0">
                <a:solidFill>
                  <a:srgbClr val="FFFF00"/>
                </a:solidFill>
              </a:rPr>
              <a:t>を創出</a:t>
            </a:r>
            <a:r>
              <a:rPr lang="ja-JP" altLang="en-US" sz="3200" b="0" dirty="0">
                <a:solidFill>
                  <a:srgbClr val="FFFF00"/>
                </a:solidFill>
              </a:rPr>
              <a:t>：　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8823325" y="65913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208413" y="4465087"/>
            <a:ext cx="88769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3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地球核は：</a:t>
            </a:r>
            <a:r>
              <a:rPr lang="ja-JP" altLang="en-US" sz="3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どの</a:t>
            </a:r>
            <a:r>
              <a:rPr lang="ja-JP" altLang="en-US" sz="30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ような組成？　どのような状態？　</a:t>
            </a:r>
            <a:r>
              <a:rPr lang="ja-JP" altLang="en-US" sz="3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どのような温度？</a:t>
            </a:r>
            <a:endParaRPr lang="ja-JP" altLang="en-US" sz="3000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anose="020B0609070205080204" pitchFamily="49" charset="-128"/>
            </a:endParaRPr>
          </a:p>
        </p:txBody>
      </p:sp>
      <p:sp>
        <p:nvSpPr>
          <p:cNvPr id="31764" name="Text Box 20"/>
          <p:cNvSpPr txBox="1">
            <a:spLocks noChangeArrowheads="1"/>
          </p:cNvSpPr>
          <p:nvPr/>
        </p:nvSpPr>
        <p:spPr bwMode="auto">
          <a:xfrm>
            <a:off x="406400" y="344174"/>
            <a:ext cx="2019300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ea typeface="ＭＳ ゴシック" panose="020B0609070205080204" pitchFamily="49" charset="-128"/>
              </a:rPr>
              <a:t>研究目的</a:t>
            </a:r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406400" y="3848456"/>
            <a:ext cx="79289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3200" dirty="0" smtClean="0">
                <a:solidFill>
                  <a:srgbClr val="FFFF00"/>
                </a:solidFill>
                <a:ea typeface="ＭＳ ゴシック" panose="020B0609070205080204" pitchFamily="49" charset="-128"/>
              </a:rPr>
              <a:t>これらの</a:t>
            </a:r>
            <a:r>
              <a:rPr lang="ja-JP" altLang="en-US" sz="3200" dirty="0">
                <a:solidFill>
                  <a:srgbClr val="FFFF00"/>
                </a:solidFill>
                <a:ea typeface="ＭＳ ゴシック" panose="020B0609070205080204" pitchFamily="49" charset="-128"/>
              </a:rPr>
              <a:t>課題を</a:t>
            </a:r>
            <a:r>
              <a:rPr lang="ja-JP" alt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世界最先端の手法</a:t>
            </a:r>
            <a:r>
              <a:rPr lang="ja-JP" altLang="en-US" sz="3200" dirty="0" smtClean="0">
                <a:solidFill>
                  <a:srgbClr val="FFFF00"/>
                </a:solidFill>
                <a:ea typeface="ＭＳ ゴシック" panose="020B0609070205080204" pitchFamily="49" charset="-128"/>
              </a:rPr>
              <a:t>で</a:t>
            </a:r>
            <a:r>
              <a:rPr lang="ja-JP" altLang="en-US" sz="3200" dirty="0">
                <a:solidFill>
                  <a:srgbClr val="FFFF00"/>
                </a:solidFill>
                <a:ea typeface="ＭＳ ゴシック" panose="020B0609070205080204" pitchFamily="49" charset="-128"/>
              </a:rPr>
              <a:t>解明</a:t>
            </a:r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181341" y="1170800"/>
            <a:ext cx="876836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①</a:t>
            </a:r>
            <a:r>
              <a:rPr lang="ja-JP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　地球核の温度圧力を</a:t>
            </a:r>
            <a:r>
              <a:rPr lang="ja-JP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実現、相関係、</a:t>
            </a:r>
            <a:endParaRPr lang="en-US" altLang="ja-JP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anose="020B0609070205080204" pitchFamily="49" charset="-128"/>
            </a:endParaRPr>
          </a:p>
          <a:p>
            <a:r>
              <a:rPr lang="ja-JP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　</a:t>
            </a:r>
            <a:r>
              <a:rPr lang="ja-JP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融解、内核・外核分配の解明：</a:t>
            </a:r>
            <a:r>
              <a:rPr lang="ja-JP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超高温超高圧発生</a:t>
            </a:r>
            <a:endParaRPr lang="ja-JP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anose="020B0609070205080204" pitchFamily="49" charset="-128"/>
            </a:endParaRPr>
          </a:p>
          <a:p>
            <a:r>
              <a:rPr lang="ja-JP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②</a:t>
            </a:r>
            <a:r>
              <a:rPr lang="ja-JP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　鉄のスピン</a:t>
            </a:r>
            <a:r>
              <a:rPr lang="ja-JP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転移・磁気転移と構造相転移・</a:t>
            </a:r>
            <a:endParaRPr lang="en-US" altLang="ja-JP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anose="020B0609070205080204" pitchFamily="49" charset="-128"/>
            </a:endParaRPr>
          </a:p>
          <a:p>
            <a:r>
              <a:rPr lang="ja-JP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　</a:t>
            </a:r>
            <a:r>
              <a:rPr lang="ja-JP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融解などとの関連を</a:t>
            </a:r>
            <a:r>
              <a:rPr lang="ja-JP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解明：</a:t>
            </a:r>
            <a:r>
              <a:rPr lang="ja-JP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高温高圧</a:t>
            </a:r>
            <a:r>
              <a:rPr lang="ja-JP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メスバウア分光</a:t>
            </a:r>
            <a:endParaRPr lang="ja-JP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anose="020B0609070205080204" pitchFamily="49" charset="-128"/>
            </a:endParaRPr>
          </a:p>
          <a:p>
            <a:r>
              <a:rPr lang="ja-JP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③　</a:t>
            </a:r>
            <a:r>
              <a:rPr lang="ja-JP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核の音速</a:t>
            </a:r>
            <a:r>
              <a:rPr lang="ja-JP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と密度を</a:t>
            </a:r>
            <a:r>
              <a:rPr lang="ja-JP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測定：</a:t>
            </a:r>
            <a:r>
              <a:rPr lang="ja-JP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高温高圧</a:t>
            </a:r>
            <a:r>
              <a:rPr lang="en-US" altLang="ja-JP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X</a:t>
            </a:r>
            <a:r>
              <a:rPr lang="ja-JP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線非弾性散乱法、超音波法</a:t>
            </a:r>
            <a:endParaRPr lang="en-US" altLang="ja-JP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anose="020B0609070205080204" pitchFamily="49" charset="-128"/>
            </a:endParaRPr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8725296" y="6481458"/>
            <a:ext cx="418704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altLang="ja-JP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98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411760" y="50568"/>
            <a:ext cx="37753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4000" b="0" dirty="0" smtClean="0">
                <a:ea typeface="ＭＳ ゴシック" pitchFamily="49" charset="-128"/>
              </a:rPr>
              <a:t>補足資料　目次</a:t>
            </a:r>
            <a:endParaRPr lang="ja-JP" altLang="en-US" sz="4000" b="0" dirty="0">
              <a:ea typeface="ＭＳ ゴシック" pitchFamily="49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720040" y="644176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1024" y="439628"/>
            <a:ext cx="7776864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900" dirty="0" smtClean="0"/>
              <a:t>　　　　　　　　　　　　　　　　　　　　　　　　　　　　　　　　　　　　　　　         ページ</a:t>
            </a:r>
            <a:endParaRPr lang="en-US" altLang="ja-JP" sz="1900" dirty="0" smtClean="0"/>
          </a:p>
          <a:p>
            <a:r>
              <a:rPr lang="ja-JP" altLang="en-US" sz="1900" dirty="0" smtClean="0"/>
              <a:t>・　</a:t>
            </a:r>
            <a:r>
              <a:rPr kumimoji="1" lang="ja-JP" altLang="en-US" sz="1900" dirty="0" smtClean="0"/>
              <a:t>研究分担者等の担当・・・・・・・・・・・・・・・・・・・・・・・・・・</a:t>
            </a:r>
            <a:r>
              <a:rPr lang="ja-JP" altLang="en-US" sz="1900" dirty="0" smtClean="0"/>
              <a:t>・・・・・・・・</a:t>
            </a:r>
            <a:endParaRPr lang="en-US" altLang="ja-JP" sz="1900" dirty="0" smtClean="0"/>
          </a:p>
          <a:p>
            <a:r>
              <a:rPr lang="ja-JP" altLang="en-US" sz="1900" dirty="0" smtClean="0"/>
              <a:t>・　主な研究成果 </a:t>
            </a:r>
            <a:r>
              <a:rPr kumimoji="1" lang="ja-JP" altLang="en-US" sz="1900" dirty="0" smtClean="0"/>
              <a:t>・・・・・・・・・・・・・・・・・・・・・・・・・・・・・・・・・・・・・・・</a:t>
            </a:r>
            <a:endParaRPr kumimoji="1" lang="en-US" altLang="ja-JP" sz="1900" dirty="0" smtClean="0"/>
          </a:p>
          <a:p>
            <a:r>
              <a:rPr lang="ja-JP" altLang="en-US" sz="1900" dirty="0" smtClean="0"/>
              <a:t>・　</a:t>
            </a:r>
            <a:r>
              <a:rPr lang="ja-JP" altLang="en-US" sz="1900" dirty="0"/>
              <a:t>内核境界（ＩＣ</a:t>
            </a:r>
            <a:r>
              <a:rPr lang="en-US" altLang="ja-JP" sz="1900" dirty="0"/>
              <a:t>B</a:t>
            </a:r>
            <a:r>
              <a:rPr lang="ja-JP" altLang="en-US" sz="1900" dirty="0"/>
              <a:t>）と核マントル境界</a:t>
            </a:r>
            <a:r>
              <a:rPr lang="en-US" altLang="ja-JP" sz="1900" dirty="0"/>
              <a:t>(CMB)</a:t>
            </a:r>
            <a:r>
              <a:rPr lang="ja-JP" altLang="en-US" sz="1900" dirty="0"/>
              <a:t>の</a:t>
            </a:r>
            <a:r>
              <a:rPr lang="ja-JP" altLang="en-US" sz="1900" dirty="0" smtClean="0"/>
              <a:t>温度・・・・・・・・・・・・</a:t>
            </a:r>
            <a:r>
              <a:rPr lang="ja-JP" altLang="en-US" sz="1900" dirty="0"/>
              <a:t>・</a:t>
            </a:r>
          </a:p>
          <a:p>
            <a:r>
              <a:rPr lang="ja-JP" altLang="en-US" sz="1900" dirty="0" smtClean="0"/>
              <a:t>・　</a:t>
            </a:r>
            <a:r>
              <a:rPr lang="ja-JP" altLang="en-US" sz="1900" dirty="0"/>
              <a:t>高温高圧下における</a:t>
            </a:r>
            <a:r>
              <a:rPr lang="en-US" altLang="ja-JP" sz="1900" dirty="0"/>
              <a:t>Fe-S-Si</a:t>
            </a:r>
            <a:r>
              <a:rPr lang="ja-JP" altLang="en-US" sz="1900" dirty="0"/>
              <a:t>系の融解</a:t>
            </a:r>
            <a:r>
              <a:rPr lang="ja-JP" altLang="en-US" sz="1900" dirty="0" smtClean="0"/>
              <a:t>関係・・・・・・・・・・・・・・・・・</a:t>
            </a:r>
            <a:endParaRPr lang="en-US" altLang="ja-JP" sz="1900" dirty="0" smtClean="0"/>
          </a:p>
          <a:p>
            <a:r>
              <a:rPr lang="ja-JP" altLang="en-US" sz="1900" dirty="0" smtClean="0"/>
              <a:t>・　</a:t>
            </a:r>
            <a:r>
              <a:rPr lang="en-US" altLang="ja-JP" sz="1900" dirty="0" smtClean="0"/>
              <a:t>Fe</a:t>
            </a:r>
            <a:r>
              <a:rPr lang="en-US" altLang="ja-JP" sz="1900" baseline="-25000" dirty="0" smtClean="0"/>
              <a:t>3</a:t>
            </a:r>
            <a:r>
              <a:rPr lang="en-US" altLang="ja-JP" sz="1900" dirty="0" smtClean="0"/>
              <a:t>C</a:t>
            </a:r>
            <a:r>
              <a:rPr lang="ja-JP" altLang="en-US" sz="1900" dirty="0" smtClean="0"/>
              <a:t>の溶融関係の</a:t>
            </a:r>
            <a:r>
              <a:rPr lang="ja-JP" altLang="en-US" sz="1900" dirty="0"/>
              <a:t>決定と内核の</a:t>
            </a:r>
            <a:r>
              <a:rPr lang="ja-JP" altLang="en-US" sz="1900" dirty="0" smtClean="0"/>
              <a:t>炭素・・・・・・・・・・・・・・・・・</a:t>
            </a:r>
            <a:r>
              <a:rPr lang="ja-JP" altLang="en-US" sz="1900" dirty="0"/>
              <a:t>・・</a:t>
            </a:r>
            <a:r>
              <a:rPr lang="ja-JP" altLang="en-US" sz="1900" dirty="0" smtClean="0"/>
              <a:t>・</a:t>
            </a:r>
          </a:p>
          <a:p>
            <a:r>
              <a:rPr lang="ja-JP" altLang="en-US" sz="1900" dirty="0"/>
              <a:t>・　</a:t>
            </a:r>
            <a:r>
              <a:rPr lang="en-US" altLang="ja-JP" sz="1900" dirty="0"/>
              <a:t>Fe</a:t>
            </a:r>
            <a:r>
              <a:rPr lang="en-US" altLang="ja-JP" sz="1900" baseline="-25000" dirty="0"/>
              <a:t>3</a:t>
            </a:r>
            <a:r>
              <a:rPr lang="en-US" altLang="ja-JP" sz="1900" dirty="0"/>
              <a:t>C</a:t>
            </a:r>
            <a:r>
              <a:rPr lang="ja-JP" altLang="en-US" sz="1900" dirty="0"/>
              <a:t>の状態方程式の決定と内核の</a:t>
            </a:r>
            <a:r>
              <a:rPr lang="ja-JP" altLang="en-US" sz="1900" dirty="0" smtClean="0"/>
              <a:t>炭素（１）・</a:t>
            </a:r>
            <a:r>
              <a:rPr lang="ja-JP" altLang="en-US" sz="1900" dirty="0"/>
              <a:t>・・・・・</a:t>
            </a:r>
            <a:r>
              <a:rPr lang="ja-JP" altLang="en-US" sz="1900" dirty="0" smtClean="0"/>
              <a:t>・・</a:t>
            </a:r>
            <a:r>
              <a:rPr lang="ja-JP" altLang="en-US" sz="1900" dirty="0"/>
              <a:t>・・・・・・・</a:t>
            </a:r>
          </a:p>
          <a:p>
            <a:r>
              <a:rPr lang="ja-JP" altLang="en-US" sz="1900" dirty="0" smtClean="0">
                <a:ea typeface="ＭＳ Ｐゴシック" charset="0"/>
                <a:cs typeface="Tahoma"/>
                <a:sym typeface="Tahoma" charset="0"/>
              </a:rPr>
              <a:t>・</a:t>
            </a:r>
            <a:r>
              <a:rPr lang="ja-JP" altLang="en-US" sz="1900" dirty="0"/>
              <a:t>　</a:t>
            </a:r>
            <a:r>
              <a:rPr lang="en-US" altLang="ja-JP" sz="1900" dirty="0"/>
              <a:t>Fe</a:t>
            </a:r>
            <a:r>
              <a:rPr lang="en-US" altLang="ja-JP" sz="1900" baseline="-25000" dirty="0"/>
              <a:t>3</a:t>
            </a:r>
            <a:r>
              <a:rPr lang="en-US" altLang="ja-JP" sz="1900" dirty="0"/>
              <a:t>C</a:t>
            </a:r>
            <a:r>
              <a:rPr lang="ja-JP" altLang="en-US" sz="1900" dirty="0"/>
              <a:t>の状態方程式の決定と内核の</a:t>
            </a:r>
            <a:r>
              <a:rPr lang="ja-JP" altLang="en-US" sz="1900" dirty="0" smtClean="0"/>
              <a:t>炭素（２）・</a:t>
            </a:r>
            <a:r>
              <a:rPr lang="ja-JP" altLang="en-US" sz="1900" dirty="0"/>
              <a:t>・・・・・・</a:t>
            </a:r>
            <a:r>
              <a:rPr lang="ja-JP" altLang="en-US" sz="1900" dirty="0" smtClean="0"/>
              <a:t>・・</a:t>
            </a:r>
            <a:r>
              <a:rPr lang="ja-JP" altLang="en-US" sz="1900" dirty="0"/>
              <a:t>・・・・・・</a:t>
            </a:r>
          </a:p>
          <a:p>
            <a:r>
              <a:rPr lang="ja-JP" altLang="en-US" sz="1900" dirty="0" smtClean="0">
                <a:latin typeface="+mj-ea"/>
              </a:rPr>
              <a:t>・　地球</a:t>
            </a:r>
            <a:r>
              <a:rPr lang="ja-JP" altLang="en-US" sz="1900" dirty="0" smtClean="0"/>
              <a:t>核</a:t>
            </a:r>
            <a:r>
              <a:rPr lang="ja-JP" altLang="en-US" sz="1900" dirty="0"/>
              <a:t>構成物質の状態</a:t>
            </a:r>
            <a:r>
              <a:rPr lang="ja-JP" altLang="en-US" sz="1900" dirty="0" smtClean="0"/>
              <a:t>方程式・・・・・・・・・・・・・・・・・・・・・・・・・・</a:t>
            </a:r>
            <a:endParaRPr lang="en-US" altLang="ja-JP" sz="1900" dirty="0" smtClean="0"/>
          </a:p>
          <a:p>
            <a:r>
              <a:rPr lang="ja-JP" altLang="en-US" sz="1900" dirty="0" smtClean="0"/>
              <a:t>・　Ｘ</a:t>
            </a:r>
            <a:r>
              <a:rPr lang="ja-JP" altLang="en-US" sz="1900" dirty="0"/>
              <a:t>線非弾性散乱法による音速測定</a:t>
            </a:r>
            <a:r>
              <a:rPr lang="ja-JP" altLang="en-US" sz="1900" dirty="0" smtClean="0"/>
              <a:t>（１）・・・・・・・・・・・・・・・・・・・・</a:t>
            </a:r>
            <a:endParaRPr lang="en-US" altLang="ja-JP" sz="1900" dirty="0" smtClean="0"/>
          </a:p>
          <a:p>
            <a:r>
              <a:rPr lang="ja-JP" altLang="en-US" sz="1900" dirty="0" smtClean="0"/>
              <a:t>・　</a:t>
            </a:r>
            <a:r>
              <a:rPr lang="ja-JP" altLang="en-US" sz="1900" dirty="0"/>
              <a:t>Ｘ線非弾性散乱法による音速測定</a:t>
            </a:r>
            <a:r>
              <a:rPr lang="ja-JP" altLang="en-US" sz="1900" dirty="0" smtClean="0"/>
              <a:t>（２）・・・・・・・・・・・・・・・・・・・・</a:t>
            </a:r>
            <a:endParaRPr lang="en-US" altLang="ja-JP" sz="1900" dirty="0" smtClean="0"/>
          </a:p>
          <a:p>
            <a:r>
              <a:rPr lang="ja-JP" altLang="en-US" sz="1900" dirty="0"/>
              <a:t>・　Ｘ線非弾性散乱法による音速測定</a:t>
            </a:r>
            <a:r>
              <a:rPr lang="ja-JP" altLang="en-US" sz="1900" dirty="0" smtClean="0"/>
              <a:t>（３）・・・・・・・・・・・・・・・・・・・・</a:t>
            </a:r>
            <a:endParaRPr lang="en-US" altLang="ja-JP" sz="1900" dirty="0" smtClean="0"/>
          </a:p>
          <a:p>
            <a:r>
              <a:rPr lang="ja-JP" altLang="en-US" sz="1900" dirty="0" smtClean="0"/>
              <a:t>・　放射光</a:t>
            </a:r>
            <a:r>
              <a:rPr lang="ja-JP" altLang="en-US" sz="1900" dirty="0"/>
              <a:t>メスバウア分光・粉末回折同時</a:t>
            </a:r>
            <a:r>
              <a:rPr lang="ja-JP" altLang="en-US" sz="1900" dirty="0" smtClean="0"/>
              <a:t>測定（１）・・・・・・・・・・・・・</a:t>
            </a:r>
            <a:endParaRPr lang="en-US" altLang="ja-JP" sz="1900" dirty="0" smtClean="0"/>
          </a:p>
          <a:p>
            <a:r>
              <a:rPr lang="ja-JP" altLang="en-US" sz="1900" dirty="0" smtClean="0"/>
              <a:t>・　</a:t>
            </a:r>
            <a:r>
              <a:rPr lang="ja-JP" altLang="en-US" sz="1900" dirty="0"/>
              <a:t>放射光メスバウア分光・粉末回折同時</a:t>
            </a:r>
            <a:r>
              <a:rPr lang="ja-JP" altLang="en-US" sz="1900" dirty="0" smtClean="0"/>
              <a:t>測定（２）・・・・・・・・・・・・・</a:t>
            </a:r>
            <a:endParaRPr lang="en-US" altLang="ja-JP" sz="1900" dirty="0" smtClean="0"/>
          </a:p>
          <a:p>
            <a:r>
              <a:rPr lang="ja-JP" altLang="en-US" sz="1900" dirty="0" smtClean="0"/>
              <a:t>・　</a:t>
            </a:r>
            <a:r>
              <a:rPr lang="ja-JP" altLang="en-US" sz="1900" dirty="0"/>
              <a:t>放射光メスバウア分光・粉末回折同時</a:t>
            </a:r>
            <a:r>
              <a:rPr lang="ja-JP" altLang="en-US" sz="1900" dirty="0" smtClean="0"/>
              <a:t>測定（３）・・・・・・・・・・・・・</a:t>
            </a:r>
            <a:endParaRPr lang="ja-JP" altLang="en-US" sz="1900" dirty="0"/>
          </a:p>
          <a:p>
            <a:r>
              <a:rPr lang="ja-JP" altLang="en-US" sz="1900" dirty="0" smtClean="0"/>
              <a:t>・　放射光</a:t>
            </a:r>
            <a:r>
              <a:rPr lang="ja-JP" altLang="en-US" sz="1900" dirty="0"/>
              <a:t>メスバウア分光・粉末回折同時</a:t>
            </a:r>
            <a:r>
              <a:rPr lang="ja-JP" altLang="en-US" sz="1900" dirty="0" smtClean="0"/>
              <a:t>測定（４）・・・・・・・・・・・・・</a:t>
            </a:r>
            <a:endParaRPr lang="en-US" altLang="ja-JP" sz="1900" dirty="0" smtClean="0"/>
          </a:p>
          <a:p>
            <a:r>
              <a:rPr lang="ja-JP" altLang="en-US" sz="1900" dirty="0" smtClean="0"/>
              <a:t>・　</a:t>
            </a:r>
            <a:r>
              <a:rPr lang="en-US" altLang="ja-JP" sz="1900" dirty="0" err="1" smtClean="0"/>
              <a:t>FeSi</a:t>
            </a:r>
            <a:r>
              <a:rPr lang="ja-JP" altLang="en-US" sz="1900" dirty="0" smtClean="0"/>
              <a:t>合金における電子トポロジー転移　・・・・・・・・・・・・・・・・・・・・</a:t>
            </a:r>
            <a:endParaRPr lang="en-US" altLang="ja-JP" sz="1900" dirty="0" smtClean="0"/>
          </a:p>
          <a:p>
            <a:r>
              <a:rPr lang="ja-JP" altLang="en-US" sz="1900" dirty="0" smtClean="0"/>
              <a:t>・　</a:t>
            </a:r>
            <a:r>
              <a:rPr lang="ja-JP" altLang="en-US" sz="2000" dirty="0">
                <a:latin typeface="Times New Roman" pitchFamily="18" charset="0"/>
                <a:cs typeface="Times New Roman" pitchFamily="18" charset="0"/>
              </a:rPr>
              <a:t>放射光メスバウア：</a:t>
            </a:r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SPring-8</a:t>
            </a:r>
            <a:r>
              <a:rPr lang="ja-JP" altLang="en-US" sz="2000" dirty="0"/>
              <a:t>長期課題を</a:t>
            </a:r>
            <a:r>
              <a:rPr lang="ja-JP" altLang="en-US" sz="2000" dirty="0" smtClean="0"/>
              <a:t>実施・・・・・・・・・・・・・</a:t>
            </a:r>
            <a:endParaRPr lang="ja-JP" altLang="en-US" sz="2000" dirty="0"/>
          </a:p>
          <a:p>
            <a:r>
              <a:rPr lang="ja-JP" altLang="en-US" sz="1900" dirty="0" smtClean="0"/>
              <a:t>・　</a:t>
            </a:r>
            <a:r>
              <a:rPr lang="ja-JP" altLang="en-US" sz="1900" dirty="0"/>
              <a:t>超音波法に</a:t>
            </a:r>
            <a:r>
              <a:rPr lang="ja-JP" altLang="en-US" sz="1900" dirty="0" smtClean="0"/>
              <a:t>よる</a:t>
            </a:r>
            <a:r>
              <a:rPr lang="en-US" altLang="ja-JP" sz="1900" dirty="0" err="1" smtClean="0"/>
              <a:t>Fe</a:t>
            </a:r>
            <a:r>
              <a:rPr lang="en-US" altLang="ja-JP" sz="1900" dirty="0" err="1"/>
              <a:t>S</a:t>
            </a:r>
            <a:r>
              <a:rPr lang="ja-JP" altLang="en-US" sz="1900" dirty="0" smtClean="0"/>
              <a:t>メルト</a:t>
            </a:r>
            <a:r>
              <a:rPr lang="ja-JP" altLang="en-US" sz="1900" dirty="0"/>
              <a:t>の音速</a:t>
            </a:r>
            <a:r>
              <a:rPr lang="ja-JP" altLang="en-US" sz="1900" dirty="0" smtClean="0"/>
              <a:t>測定　・・・・・・・・・・・・・・・・・・・・</a:t>
            </a:r>
            <a:endParaRPr lang="en-US" altLang="ja-JP" sz="1900" dirty="0" smtClean="0"/>
          </a:p>
          <a:p>
            <a:r>
              <a:rPr lang="ja-JP" altLang="en-US" sz="1900" dirty="0" smtClean="0"/>
              <a:t>・　</a:t>
            </a:r>
            <a:r>
              <a:rPr lang="ja-JP" altLang="en-US" sz="1900" dirty="0">
                <a:ea typeface="ＭＳ ゴシック" pitchFamily="49" charset="-128"/>
              </a:rPr>
              <a:t>研究の</a:t>
            </a:r>
            <a:r>
              <a:rPr lang="ja-JP" altLang="en-US" sz="1900" dirty="0" smtClean="0">
                <a:ea typeface="ＭＳ ゴシック" pitchFamily="49" charset="-128"/>
              </a:rPr>
              <a:t>特徴：国際</a:t>
            </a:r>
            <a:r>
              <a:rPr lang="ja-JP" altLang="en-US" sz="1900" dirty="0">
                <a:ea typeface="ＭＳ ゴシック" pitchFamily="49" charset="-128"/>
              </a:rPr>
              <a:t>協力による研究の</a:t>
            </a:r>
            <a:r>
              <a:rPr lang="ja-JP" altLang="en-US" sz="1900" dirty="0" smtClean="0">
                <a:ea typeface="ＭＳ ゴシック" pitchFamily="49" charset="-128"/>
              </a:rPr>
              <a:t>実施</a:t>
            </a:r>
            <a:r>
              <a:rPr lang="ja-JP" altLang="en-US" sz="1900" dirty="0"/>
              <a:t>・・・・・・・・・・・・・・・</a:t>
            </a:r>
            <a:r>
              <a:rPr lang="ja-JP" altLang="en-US" sz="1900" dirty="0" smtClean="0"/>
              <a:t>・</a:t>
            </a:r>
            <a:endParaRPr lang="en-US" altLang="ja-JP" sz="1900" dirty="0" smtClean="0"/>
          </a:p>
          <a:p>
            <a:r>
              <a:rPr lang="ja-JP" altLang="en-US" sz="1900" dirty="0" smtClean="0"/>
              <a:t>・　内核</a:t>
            </a:r>
            <a:r>
              <a:rPr lang="ja-JP" altLang="en-US" sz="1900" dirty="0"/>
              <a:t>の異方性の解明に</a:t>
            </a:r>
            <a:r>
              <a:rPr lang="ja-JP" altLang="en-US" sz="1900" dirty="0" smtClean="0"/>
              <a:t>向けて　・・・・・・・・・・・・・・・・・・・・・・・・・</a:t>
            </a:r>
            <a:endParaRPr lang="en-US" altLang="ja-JP" sz="1900" dirty="0">
              <a:ea typeface="ＭＳ ゴシック" pitchFamily="49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308304" y="729904"/>
            <a:ext cx="431528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900" dirty="0" smtClean="0"/>
              <a:t>13</a:t>
            </a:r>
          </a:p>
          <a:p>
            <a:r>
              <a:rPr lang="en-US" altLang="ja-JP" sz="1900" dirty="0" smtClean="0"/>
              <a:t>14</a:t>
            </a:r>
          </a:p>
          <a:p>
            <a:r>
              <a:rPr lang="en-US" altLang="ja-JP" sz="1900" dirty="0" smtClean="0"/>
              <a:t>15</a:t>
            </a:r>
          </a:p>
          <a:p>
            <a:r>
              <a:rPr lang="en-US" altLang="ja-JP" sz="1900" dirty="0" smtClean="0"/>
              <a:t>16</a:t>
            </a:r>
          </a:p>
          <a:p>
            <a:r>
              <a:rPr lang="en-US" altLang="ja-JP" sz="1900" dirty="0" smtClean="0"/>
              <a:t>17</a:t>
            </a:r>
          </a:p>
          <a:p>
            <a:r>
              <a:rPr lang="en-US" altLang="ja-JP" sz="1900" dirty="0" smtClean="0"/>
              <a:t>18</a:t>
            </a:r>
          </a:p>
          <a:p>
            <a:r>
              <a:rPr lang="en-US" altLang="ja-JP" sz="1900" dirty="0" smtClean="0"/>
              <a:t>19</a:t>
            </a:r>
          </a:p>
          <a:p>
            <a:r>
              <a:rPr lang="en-US" altLang="ja-JP" sz="1900" dirty="0" smtClean="0"/>
              <a:t>20</a:t>
            </a:r>
          </a:p>
          <a:p>
            <a:r>
              <a:rPr lang="en-US" altLang="ja-JP" sz="1900" dirty="0" smtClean="0"/>
              <a:t>21</a:t>
            </a:r>
          </a:p>
          <a:p>
            <a:r>
              <a:rPr lang="en-US" altLang="ja-JP" sz="1900" dirty="0" smtClean="0"/>
              <a:t>22</a:t>
            </a:r>
          </a:p>
          <a:p>
            <a:r>
              <a:rPr lang="en-US" altLang="ja-JP" sz="1900" dirty="0" smtClean="0"/>
              <a:t>23</a:t>
            </a:r>
          </a:p>
          <a:p>
            <a:r>
              <a:rPr lang="en-US" altLang="ja-JP" sz="1900" dirty="0" smtClean="0"/>
              <a:t>24</a:t>
            </a:r>
          </a:p>
          <a:p>
            <a:r>
              <a:rPr lang="en-US" altLang="ja-JP" sz="1900" dirty="0" smtClean="0"/>
              <a:t>25</a:t>
            </a:r>
          </a:p>
          <a:p>
            <a:r>
              <a:rPr lang="en-US" altLang="ja-JP" sz="1900" dirty="0" smtClean="0"/>
              <a:t>26</a:t>
            </a:r>
          </a:p>
          <a:p>
            <a:r>
              <a:rPr lang="en-US" altLang="ja-JP" sz="1900" dirty="0" smtClean="0"/>
              <a:t>27</a:t>
            </a:r>
          </a:p>
          <a:p>
            <a:r>
              <a:rPr lang="en-US" altLang="ja-JP" sz="1900" dirty="0" smtClean="0"/>
              <a:t>28</a:t>
            </a:r>
          </a:p>
          <a:p>
            <a:r>
              <a:rPr lang="en-US" altLang="ja-JP" sz="1900" dirty="0" smtClean="0"/>
              <a:t>29</a:t>
            </a:r>
          </a:p>
          <a:p>
            <a:r>
              <a:rPr lang="en-US" altLang="ja-JP" sz="1900" dirty="0" smtClean="0"/>
              <a:t>30</a:t>
            </a:r>
          </a:p>
          <a:p>
            <a:r>
              <a:rPr lang="en-US" altLang="ja-JP" sz="1900" dirty="0" smtClean="0"/>
              <a:t>31</a:t>
            </a:r>
          </a:p>
          <a:p>
            <a:r>
              <a:rPr lang="en-US" altLang="ja-JP" sz="1900" dirty="0" smtClean="0"/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485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0" y="1898385"/>
            <a:ext cx="615553" cy="37729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eaVert" wrap="none" rtlCol="0">
            <a:spAutoFit/>
          </a:bodyPr>
          <a:lstStyle/>
          <a:p>
            <a:r>
              <a:rPr kumimoji="1" lang="ja-JP" altLang="en-US" sz="2800" b="1" dirty="0" smtClean="0"/>
              <a:t>研究代表者　大谷　栄治</a:t>
            </a:r>
            <a:endParaRPr kumimoji="1" lang="ja-JP" altLang="en-US" sz="28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15554" y="842463"/>
            <a:ext cx="4370077" cy="60837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latin typeface="+mj-ea"/>
                <a:ea typeface="+mj-ea"/>
              </a:rPr>
              <a:t>研究分担者　</a:t>
            </a:r>
            <a:r>
              <a:rPr kumimoji="1" lang="ja-JP" altLang="en-US" sz="2000" b="1" dirty="0" smtClean="0">
                <a:solidFill>
                  <a:srgbClr val="C00000"/>
                </a:solidFill>
                <a:latin typeface="+mj-ea"/>
                <a:ea typeface="+mj-ea"/>
              </a:rPr>
              <a:t>福井宏之</a:t>
            </a:r>
            <a:r>
              <a:rPr kumimoji="1" lang="ja-JP" altLang="en-US" sz="2000" b="1" dirty="0" smtClean="0">
                <a:latin typeface="+mj-ea"/>
                <a:ea typeface="+mj-ea"/>
              </a:rPr>
              <a:t>（兵庫県立大）　</a:t>
            </a:r>
            <a:endParaRPr kumimoji="1" lang="en-US" altLang="ja-JP" sz="2000" b="1" dirty="0" smtClean="0">
              <a:latin typeface="+mj-ea"/>
              <a:ea typeface="+mj-ea"/>
            </a:endParaRPr>
          </a:p>
          <a:p>
            <a:r>
              <a:rPr lang="ja-JP" altLang="en-US" sz="2000" b="1" dirty="0" smtClean="0">
                <a:latin typeface="+mj-ea"/>
                <a:ea typeface="+mj-ea"/>
              </a:rPr>
              <a:t>　Ｘ線非弾性散乱による</a:t>
            </a:r>
            <a:endParaRPr lang="en-US" altLang="ja-JP" sz="2000" b="1" dirty="0" smtClean="0">
              <a:latin typeface="+mj-ea"/>
              <a:ea typeface="+mj-ea"/>
            </a:endParaRPr>
          </a:p>
          <a:p>
            <a:r>
              <a:rPr lang="ja-JP" altLang="en-US" sz="2000" b="1" dirty="0" smtClean="0">
                <a:latin typeface="+mj-ea"/>
                <a:ea typeface="+mj-ea"/>
              </a:rPr>
              <a:t>　金属鉄合金の音速測定</a:t>
            </a:r>
            <a:endParaRPr lang="en-US" altLang="ja-JP" sz="2000" b="1" dirty="0" smtClean="0">
              <a:latin typeface="+mj-ea"/>
              <a:ea typeface="+mj-ea"/>
            </a:endParaRPr>
          </a:p>
          <a:p>
            <a:endParaRPr kumimoji="1" lang="en-US" altLang="ja-JP" sz="1400" b="1" dirty="0">
              <a:latin typeface="+mj-ea"/>
              <a:ea typeface="+mj-ea"/>
            </a:endParaRPr>
          </a:p>
          <a:p>
            <a:r>
              <a:rPr lang="ja-JP" altLang="en-US" b="1" dirty="0">
                <a:latin typeface="+mj-ea"/>
                <a:ea typeface="+mj-ea"/>
              </a:rPr>
              <a:t>研究分担者　</a:t>
            </a:r>
            <a:r>
              <a:rPr lang="ja-JP" altLang="en-US" sz="2000" b="1" dirty="0">
                <a:solidFill>
                  <a:srgbClr val="C00000"/>
                </a:solidFill>
                <a:latin typeface="+mj-ea"/>
                <a:ea typeface="+mj-ea"/>
              </a:rPr>
              <a:t>平尾直久</a:t>
            </a:r>
            <a:r>
              <a:rPr lang="ja-JP" altLang="en-US" sz="2000" b="1" dirty="0">
                <a:latin typeface="+mj-ea"/>
                <a:ea typeface="+mj-ea"/>
              </a:rPr>
              <a:t>（</a:t>
            </a:r>
            <a:r>
              <a:rPr lang="en-US" altLang="ja-JP" sz="2000" b="1" dirty="0">
                <a:latin typeface="+mj-ea"/>
                <a:ea typeface="+mj-ea"/>
              </a:rPr>
              <a:t>SPring-8)</a:t>
            </a:r>
          </a:p>
          <a:p>
            <a:r>
              <a:rPr lang="ja-JP" altLang="en-US" sz="2000" b="1" dirty="0" smtClean="0">
                <a:latin typeface="+mj-ea"/>
                <a:ea typeface="+mj-ea"/>
              </a:rPr>
              <a:t>　放射光</a:t>
            </a:r>
            <a:r>
              <a:rPr lang="ja-JP" altLang="en-US" sz="2000" b="1" dirty="0">
                <a:latin typeface="+mj-ea"/>
                <a:ea typeface="+mj-ea"/>
              </a:rPr>
              <a:t>メスバウア分光測定</a:t>
            </a:r>
            <a:endParaRPr lang="en-US" altLang="ja-JP" sz="2000" b="1" dirty="0">
              <a:latin typeface="+mj-ea"/>
              <a:ea typeface="+mj-ea"/>
            </a:endParaRPr>
          </a:p>
          <a:p>
            <a:r>
              <a:rPr lang="ja-JP" altLang="en-US" sz="2000" b="1" dirty="0" smtClean="0">
                <a:latin typeface="+mj-ea"/>
                <a:ea typeface="+mj-ea"/>
              </a:rPr>
              <a:t>　Ｘ</a:t>
            </a:r>
            <a:r>
              <a:rPr lang="ja-JP" altLang="en-US" sz="2000" b="1" dirty="0">
                <a:latin typeface="+mj-ea"/>
                <a:ea typeface="+mj-ea"/>
              </a:rPr>
              <a:t>線粉末回折・超高圧高温</a:t>
            </a:r>
            <a:r>
              <a:rPr lang="ja-JP" altLang="en-US" sz="2000" b="1" dirty="0" smtClean="0">
                <a:latin typeface="+mj-ea"/>
                <a:ea typeface="+mj-ea"/>
              </a:rPr>
              <a:t>発生</a:t>
            </a:r>
            <a:endParaRPr lang="en-US" altLang="ja-JP" sz="2000" b="1" dirty="0" smtClean="0">
              <a:latin typeface="+mj-ea"/>
              <a:ea typeface="+mj-ea"/>
            </a:endParaRPr>
          </a:p>
          <a:p>
            <a:endParaRPr lang="en-US" altLang="ja-JP" sz="1400" b="1" dirty="0">
              <a:latin typeface="+mj-ea"/>
              <a:ea typeface="+mj-ea"/>
            </a:endParaRPr>
          </a:p>
          <a:p>
            <a:r>
              <a:rPr lang="ja-JP" altLang="en-US" b="1" dirty="0" smtClean="0">
                <a:latin typeface="+mj-ea"/>
                <a:ea typeface="+mj-ea"/>
              </a:rPr>
              <a:t>研究分担者</a:t>
            </a:r>
            <a:r>
              <a:rPr lang="ja-JP" altLang="en-US" b="1" dirty="0">
                <a:latin typeface="+mj-ea"/>
                <a:ea typeface="+mj-ea"/>
              </a:rPr>
              <a:t>　</a:t>
            </a:r>
            <a:r>
              <a:rPr lang="ja-JP" altLang="en-US" sz="2000" b="1" dirty="0">
                <a:solidFill>
                  <a:srgbClr val="C00000"/>
                </a:solidFill>
                <a:latin typeface="+mj-ea"/>
                <a:ea typeface="+mj-ea"/>
              </a:rPr>
              <a:t>坂巻竜也</a:t>
            </a:r>
            <a:r>
              <a:rPr lang="ja-JP" altLang="en-US" sz="2000" b="1" dirty="0">
                <a:latin typeface="+mj-ea"/>
                <a:ea typeface="+mj-ea"/>
              </a:rPr>
              <a:t>（東北大学）</a:t>
            </a:r>
            <a:endParaRPr lang="en-US" altLang="ja-JP" sz="2000" b="1" dirty="0">
              <a:latin typeface="+mj-ea"/>
              <a:ea typeface="+mj-ea"/>
            </a:endParaRPr>
          </a:p>
          <a:p>
            <a:r>
              <a:rPr lang="ja-JP" altLang="en-US" sz="2000" b="1" dirty="0" smtClean="0">
                <a:latin typeface="+mj-ea"/>
                <a:ea typeface="+mj-ea"/>
              </a:rPr>
              <a:t>　Ｘ</a:t>
            </a:r>
            <a:r>
              <a:rPr lang="ja-JP" altLang="en-US" sz="2000" b="1" dirty="0">
                <a:latin typeface="+mj-ea"/>
                <a:ea typeface="+mj-ea"/>
              </a:rPr>
              <a:t>線非弾性散乱による金属鉄合金</a:t>
            </a:r>
            <a:r>
              <a:rPr lang="ja-JP" altLang="en-US" sz="2000" b="1" dirty="0" smtClean="0">
                <a:latin typeface="+mj-ea"/>
                <a:ea typeface="+mj-ea"/>
              </a:rPr>
              <a:t>の</a:t>
            </a:r>
            <a:endParaRPr lang="en-US" altLang="ja-JP" sz="2000" b="1" dirty="0" smtClean="0">
              <a:latin typeface="+mj-ea"/>
              <a:ea typeface="+mj-ea"/>
            </a:endParaRPr>
          </a:p>
          <a:p>
            <a:r>
              <a:rPr lang="ja-JP" altLang="en-US" sz="2000" b="1" dirty="0" smtClean="0">
                <a:latin typeface="+mj-ea"/>
                <a:ea typeface="+mj-ea"/>
              </a:rPr>
              <a:t>　音速</a:t>
            </a:r>
            <a:r>
              <a:rPr lang="ja-JP" altLang="en-US" sz="2000" b="1" dirty="0">
                <a:latin typeface="+mj-ea"/>
                <a:ea typeface="+mj-ea"/>
              </a:rPr>
              <a:t>測定、Ｘ線粉末回折</a:t>
            </a:r>
            <a:r>
              <a:rPr lang="ja-JP" altLang="en-US" sz="2000" b="1" dirty="0" smtClean="0">
                <a:latin typeface="+mj-ea"/>
                <a:ea typeface="+mj-ea"/>
              </a:rPr>
              <a:t>実験</a:t>
            </a:r>
            <a:endParaRPr lang="en-US" altLang="ja-JP" sz="2000" b="1" dirty="0" smtClean="0">
              <a:latin typeface="+mj-ea"/>
              <a:ea typeface="+mj-ea"/>
            </a:endParaRPr>
          </a:p>
          <a:p>
            <a:endParaRPr lang="en-US" altLang="ja-JP" sz="1400" b="1" dirty="0">
              <a:latin typeface="+mj-ea"/>
              <a:ea typeface="+mj-ea"/>
            </a:endParaRPr>
          </a:p>
          <a:p>
            <a:r>
              <a:rPr lang="ja-JP" altLang="en-US" b="1" dirty="0">
                <a:latin typeface="+mj-ea"/>
                <a:ea typeface="+mj-ea"/>
              </a:rPr>
              <a:t>研究分担者　</a:t>
            </a:r>
            <a:r>
              <a:rPr lang="ja-JP" altLang="en-US" sz="2000" b="1" dirty="0">
                <a:solidFill>
                  <a:srgbClr val="C00000"/>
                </a:solidFill>
                <a:latin typeface="+mj-ea"/>
                <a:ea typeface="+mj-ea"/>
              </a:rPr>
              <a:t>宮原正明</a:t>
            </a:r>
            <a:r>
              <a:rPr lang="ja-JP" altLang="en-US" sz="2000" b="1" dirty="0">
                <a:latin typeface="+mj-ea"/>
                <a:ea typeface="+mj-ea"/>
              </a:rPr>
              <a:t>（広島大学）</a:t>
            </a:r>
            <a:endParaRPr lang="en-US" altLang="ja-JP" sz="2000" b="1" dirty="0">
              <a:latin typeface="+mj-ea"/>
              <a:ea typeface="+mj-ea"/>
            </a:endParaRPr>
          </a:p>
          <a:p>
            <a:r>
              <a:rPr lang="ja-JP" altLang="en-US" sz="2000" b="1" dirty="0" smtClean="0">
                <a:latin typeface="+mj-ea"/>
                <a:ea typeface="+mj-ea"/>
              </a:rPr>
              <a:t>　高温</a:t>
            </a:r>
            <a:r>
              <a:rPr lang="ja-JP" altLang="en-US" sz="2000" b="1" dirty="0">
                <a:latin typeface="+mj-ea"/>
                <a:ea typeface="+mj-ea"/>
              </a:rPr>
              <a:t>高圧合成試料の</a:t>
            </a:r>
            <a:r>
              <a:rPr lang="ja-JP" altLang="en-US" sz="2000" b="1" dirty="0" smtClean="0">
                <a:latin typeface="+mj-ea"/>
                <a:ea typeface="+mj-ea"/>
              </a:rPr>
              <a:t>ＳＥＭ</a:t>
            </a:r>
            <a:endParaRPr lang="en-US" altLang="ja-JP" sz="2000" b="1" dirty="0" smtClean="0">
              <a:latin typeface="+mj-ea"/>
              <a:ea typeface="+mj-ea"/>
            </a:endParaRPr>
          </a:p>
          <a:p>
            <a:r>
              <a:rPr lang="ja-JP" altLang="en-US" sz="2000" b="1" dirty="0" smtClean="0">
                <a:latin typeface="+mj-ea"/>
                <a:ea typeface="+mj-ea"/>
              </a:rPr>
              <a:t>　および</a:t>
            </a:r>
            <a:r>
              <a:rPr lang="ja-JP" altLang="en-US" sz="2000" b="1" dirty="0">
                <a:latin typeface="+mj-ea"/>
                <a:ea typeface="+mj-ea"/>
              </a:rPr>
              <a:t>ＴＥＭ</a:t>
            </a:r>
            <a:r>
              <a:rPr lang="ja-JP" altLang="en-US" sz="2000" b="1" dirty="0" smtClean="0">
                <a:latin typeface="+mj-ea"/>
                <a:ea typeface="+mj-ea"/>
              </a:rPr>
              <a:t>分析</a:t>
            </a:r>
            <a:endParaRPr lang="en-US" altLang="ja-JP" sz="2000" b="1" dirty="0" smtClean="0">
              <a:latin typeface="+mj-ea"/>
              <a:ea typeface="+mj-ea"/>
            </a:endParaRPr>
          </a:p>
          <a:p>
            <a:endParaRPr lang="en-US" altLang="ja-JP" sz="1400" b="1" dirty="0">
              <a:latin typeface="+mj-ea"/>
              <a:ea typeface="+mj-ea"/>
            </a:endParaRPr>
          </a:p>
          <a:p>
            <a:pPr>
              <a:lnSpc>
                <a:spcPts val="1600"/>
              </a:lnSpc>
            </a:pPr>
            <a:r>
              <a:rPr kumimoji="1" lang="ja-JP" altLang="en-US" sz="1600" dirty="0" smtClean="0">
                <a:latin typeface="+mj-ea"/>
                <a:ea typeface="+mj-ea"/>
              </a:rPr>
              <a:t>連携研究者　</a:t>
            </a:r>
            <a:r>
              <a:rPr kumimoji="1" lang="ja-JP" altLang="en-US" sz="1600" dirty="0" smtClean="0">
                <a:solidFill>
                  <a:srgbClr val="C00000"/>
                </a:solidFill>
                <a:latin typeface="+mj-ea"/>
                <a:ea typeface="+mj-ea"/>
              </a:rPr>
              <a:t>鎌田誠司</a:t>
            </a:r>
            <a:r>
              <a:rPr kumimoji="1" lang="ja-JP" altLang="en-US" sz="1600" dirty="0" smtClean="0">
                <a:latin typeface="+mj-ea"/>
                <a:ea typeface="+mj-ea"/>
              </a:rPr>
              <a:t>（東北大学）</a:t>
            </a:r>
            <a:endParaRPr kumimoji="1" lang="en-US" altLang="ja-JP" sz="1600" dirty="0" smtClean="0">
              <a:latin typeface="+mj-ea"/>
              <a:ea typeface="+mj-ea"/>
            </a:endParaRPr>
          </a:p>
          <a:p>
            <a:pPr>
              <a:lnSpc>
                <a:spcPts val="1600"/>
              </a:lnSpc>
            </a:pPr>
            <a:r>
              <a:rPr lang="ja-JP" altLang="en-US" sz="1600" dirty="0" smtClean="0">
                <a:latin typeface="+mj-ea"/>
                <a:ea typeface="+mj-ea"/>
              </a:rPr>
              <a:t>Ｘ線粉末回折実験による金属鉄合金の融解実験、放射光メスバウア分光測定</a:t>
            </a:r>
            <a:endParaRPr lang="en-US" altLang="ja-JP" sz="1600" dirty="0" smtClean="0">
              <a:latin typeface="+mj-ea"/>
              <a:ea typeface="+mj-ea"/>
            </a:endParaRPr>
          </a:p>
          <a:p>
            <a:pPr>
              <a:lnSpc>
                <a:spcPts val="1600"/>
              </a:lnSpc>
            </a:pPr>
            <a:endParaRPr lang="en-US" altLang="ja-JP" sz="1400" dirty="0" smtClean="0">
              <a:latin typeface="+mj-ea"/>
              <a:ea typeface="+mj-ea"/>
            </a:endParaRPr>
          </a:p>
          <a:p>
            <a:pPr>
              <a:lnSpc>
                <a:spcPts val="1600"/>
              </a:lnSpc>
            </a:pPr>
            <a:r>
              <a:rPr lang="ja-JP" altLang="en-US" sz="1600" dirty="0" smtClean="0">
                <a:latin typeface="+mj-ea"/>
                <a:ea typeface="+mj-ea"/>
              </a:rPr>
              <a:t>連携研究者　</a:t>
            </a:r>
            <a:r>
              <a:rPr lang="ja-JP" altLang="en-US" sz="1600" dirty="0" smtClean="0">
                <a:solidFill>
                  <a:srgbClr val="C00000"/>
                </a:solidFill>
                <a:latin typeface="+mj-ea"/>
                <a:ea typeface="+mj-ea"/>
              </a:rPr>
              <a:t>柴崎裕樹</a:t>
            </a:r>
            <a:r>
              <a:rPr lang="ja-JP" altLang="en-US" sz="1600" dirty="0" smtClean="0">
                <a:latin typeface="+mj-ea"/>
                <a:ea typeface="+mj-ea"/>
              </a:rPr>
              <a:t>（東北大学）</a:t>
            </a:r>
            <a:endParaRPr lang="en-US" altLang="ja-JP" sz="1600" dirty="0" smtClean="0">
              <a:latin typeface="+mj-ea"/>
              <a:ea typeface="+mj-ea"/>
            </a:endParaRPr>
          </a:p>
          <a:p>
            <a:pPr>
              <a:lnSpc>
                <a:spcPts val="1600"/>
              </a:lnSpc>
            </a:pPr>
            <a:r>
              <a:rPr lang="ja-JP" altLang="en-US" sz="1600" dirty="0" smtClean="0">
                <a:latin typeface="+mj-ea"/>
                <a:ea typeface="+mj-ea"/>
              </a:rPr>
              <a:t>マルチアンビルを用いた</a:t>
            </a:r>
            <a:endParaRPr lang="en-US" altLang="ja-JP" sz="1600" dirty="0" smtClean="0">
              <a:latin typeface="+mj-ea"/>
              <a:ea typeface="+mj-ea"/>
            </a:endParaRPr>
          </a:p>
          <a:p>
            <a:pPr>
              <a:lnSpc>
                <a:spcPts val="1600"/>
              </a:lnSpc>
            </a:pPr>
            <a:r>
              <a:rPr lang="ja-JP" altLang="en-US" sz="1600" dirty="0" smtClean="0">
                <a:latin typeface="+mj-ea"/>
                <a:ea typeface="+mj-ea"/>
              </a:rPr>
              <a:t>金属鉄合金固体・液体の物性測定</a:t>
            </a:r>
            <a:endParaRPr lang="en-US" altLang="ja-JP" sz="1600" dirty="0">
              <a:latin typeface="+mj-ea"/>
              <a:ea typeface="+mj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85631" y="848879"/>
            <a:ext cx="4167796" cy="34470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+mj-ea"/>
                <a:ea typeface="+mj-ea"/>
              </a:rPr>
              <a:t>研究協力者：</a:t>
            </a:r>
            <a:endParaRPr lang="en-US" altLang="ja-JP" dirty="0" smtClean="0">
              <a:latin typeface="+mj-ea"/>
              <a:ea typeface="+mj-ea"/>
            </a:endParaRPr>
          </a:p>
          <a:p>
            <a:r>
              <a:rPr lang="ja-JP" altLang="en-US" dirty="0" smtClean="0">
                <a:solidFill>
                  <a:srgbClr val="C00000"/>
                </a:solidFill>
                <a:latin typeface="+mj-ea"/>
                <a:ea typeface="+mj-ea"/>
              </a:rPr>
              <a:t>田中聡博士</a:t>
            </a:r>
            <a:r>
              <a:rPr lang="ja-JP" altLang="en-US" dirty="0" smtClean="0">
                <a:latin typeface="+mj-ea"/>
                <a:ea typeface="+mj-ea"/>
              </a:rPr>
              <a:t>（</a:t>
            </a:r>
            <a:r>
              <a:rPr lang="en-US" altLang="ja-JP" dirty="0" smtClean="0">
                <a:latin typeface="+mj-ea"/>
                <a:ea typeface="+mj-ea"/>
              </a:rPr>
              <a:t>JAMSTEC</a:t>
            </a:r>
            <a:r>
              <a:rPr lang="ja-JP" altLang="en-US" dirty="0" smtClean="0">
                <a:latin typeface="+mj-ea"/>
                <a:ea typeface="+mj-ea"/>
              </a:rPr>
              <a:t>研究員）：地球核の地震学的解析：地球核の物質科学モデルの地震学的評価</a:t>
            </a:r>
            <a:endParaRPr kumimoji="1" lang="en-US" altLang="ja-JP" dirty="0" smtClean="0">
              <a:latin typeface="+mj-ea"/>
              <a:ea typeface="+mj-ea"/>
            </a:endParaRPr>
          </a:p>
          <a:p>
            <a:endParaRPr lang="en-US" altLang="ja-JP" sz="1000" dirty="0">
              <a:latin typeface="+mj-ea"/>
              <a:ea typeface="+mj-ea"/>
            </a:endParaRPr>
          </a:p>
          <a:p>
            <a:r>
              <a:rPr lang="ja-JP" altLang="en-US" dirty="0">
                <a:latin typeface="+mj-ea"/>
                <a:ea typeface="+mj-ea"/>
              </a:rPr>
              <a:t>研究協力者</a:t>
            </a:r>
            <a:r>
              <a:rPr lang="ja-JP" altLang="en-US" dirty="0" smtClean="0">
                <a:latin typeface="+mj-ea"/>
                <a:ea typeface="+mj-ea"/>
              </a:rPr>
              <a:t>：</a:t>
            </a:r>
            <a:endParaRPr lang="en-US" altLang="ja-JP" dirty="0" smtClean="0">
              <a:latin typeface="+mj-ea"/>
              <a:ea typeface="+mj-ea"/>
            </a:endParaRPr>
          </a:p>
          <a:p>
            <a:r>
              <a:rPr lang="en-US" altLang="ja-JP" dirty="0" smtClean="0">
                <a:solidFill>
                  <a:srgbClr val="C00000"/>
                </a:solidFill>
                <a:latin typeface="+mj-ea"/>
                <a:ea typeface="+mj-ea"/>
              </a:rPr>
              <a:t>A. Baron</a:t>
            </a:r>
            <a:r>
              <a:rPr lang="ja-JP" altLang="en-US" dirty="0">
                <a:solidFill>
                  <a:srgbClr val="C00000"/>
                </a:solidFill>
                <a:latin typeface="+mj-ea"/>
                <a:ea typeface="+mj-ea"/>
              </a:rPr>
              <a:t>博士</a:t>
            </a:r>
            <a:r>
              <a:rPr lang="ja-JP" altLang="en-US" dirty="0">
                <a:latin typeface="+mj-ea"/>
                <a:ea typeface="+mj-ea"/>
              </a:rPr>
              <a:t>（</a:t>
            </a:r>
            <a:r>
              <a:rPr lang="en-US" altLang="ja-JP" dirty="0">
                <a:latin typeface="+mj-ea"/>
                <a:ea typeface="+mj-ea"/>
              </a:rPr>
              <a:t>RIKEN, SPring-8</a:t>
            </a:r>
            <a:r>
              <a:rPr lang="en-US" altLang="ja-JP" dirty="0" smtClean="0">
                <a:latin typeface="+mj-ea"/>
                <a:ea typeface="+mj-ea"/>
              </a:rPr>
              <a:t>)</a:t>
            </a:r>
            <a:r>
              <a:rPr lang="ja-JP" altLang="en-US" dirty="0" smtClean="0">
                <a:latin typeface="+mj-ea"/>
                <a:ea typeface="+mj-ea"/>
              </a:rPr>
              <a:t>：</a:t>
            </a:r>
            <a:r>
              <a:rPr kumimoji="1" lang="ja-JP" altLang="en-US" dirty="0" smtClean="0">
                <a:latin typeface="+mj-ea"/>
                <a:ea typeface="+mj-ea"/>
              </a:rPr>
              <a:t>Ｘ</a:t>
            </a:r>
            <a:r>
              <a:rPr lang="ja-JP" altLang="en-US" dirty="0" smtClean="0">
                <a:latin typeface="+mj-ea"/>
                <a:ea typeface="+mj-ea"/>
              </a:rPr>
              <a:t>線非弾性散乱による金属鉄合金の音速測定</a:t>
            </a:r>
            <a:endParaRPr kumimoji="1" lang="en-US" altLang="ja-JP" dirty="0">
              <a:latin typeface="+mj-ea"/>
              <a:ea typeface="+mj-ea"/>
            </a:endParaRPr>
          </a:p>
          <a:p>
            <a:endParaRPr lang="en-US" altLang="ja-JP" sz="1000" dirty="0" smtClean="0">
              <a:latin typeface="+mj-ea"/>
              <a:ea typeface="+mj-ea"/>
            </a:endParaRPr>
          </a:p>
          <a:p>
            <a:r>
              <a:rPr lang="ja-JP" altLang="en-US" dirty="0" smtClean="0">
                <a:latin typeface="+mj-ea"/>
                <a:ea typeface="+mj-ea"/>
              </a:rPr>
              <a:t>研究協力者：</a:t>
            </a:r>
            <a:endParaRPr lang="en-US" altLang="ja-JP" dirty="0" smtClean="0">
              <a:latin typeface="+mj-ea"/>
              <a:ea typeface="+mj-ea"/>
            </a:endParaRPr>
          </a:p>
          <a:p>
            <a:r>
              <a:rPr lang="en-US" altLang="ja-JP" dirty="0" smtClean="0">
                <a:solidFill>
                  <a:srgbClr val="C00000"/>
                </a:solidFill>
                <a:latin typeface="+mj-ea"/>
                <a:ea typeface="+mj-ea"/>
              </a:rPr>
              <a:t>R.</a:t>
            </a:r>
            <a:r>
              <a:rPr lang="ja-JP" altLang="en-US" dirty="0" smtClean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en-US" altLang="ja-JP" dirty="0" smtClean="0">
                <a:solidFill>
                  <a:srgbClr val="C00000"/>
                </a:solidFill>
                <a:latin typeface="+mj-ea"/>
                <a:ea typeface="+mj-ea"/>
              </a:rPr>
              <a:t>Caracas</a:t>
            </a:r>
            <a:r>
              <a:rPr lang="ja-JP" altLang="en-US" dirty="0" smtClean="0">
                <a:solidFill>
                  <a:srgbClr val="C00000"/>
                </a:solidFill>
                <a:latin typeface="+mj-ea"/>
                <a:ea typeface="+mj-ea"/>
              </a:rPr>
              <a:t>博士</a:t>
            </a:r>
            <a:r>
              <a:rPr lang="ja-JP" altLang="en-US" dirty="0" smtClean="0">
                <a:latin typeface="+mj-ea"/>
                <a:ea typeface="+mj-ea"/>
              </a:rPr>
              <a:t>（リヨン高等師範大）：第一原理計算にもとづく金属鉄合金の音速計算、液体物性、固液元素分配の解明</a:t>
            </a:r>
            <a:endParaRPr kumimoji="1" lang="en-US" altLang="ja-JP" sz="1600" b="1" dirty="0" smtClean="0">
              <a:latin typeface="+mj-ea"/>
              <a:ea typeface="+mj-e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91382" y="4308567"/>
            <a:ext cx="4155537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kumimoji="1" lang="en-US" altLang="ja-JP" sz="1600" b="1" dirty="0" smtClean="0"/>
          </a:p>
          <a:p>
            <a:endParaRPr kumimoji="1" lang="en-US" altLang="ja-JP" sz="1600" b="1" dirty="0" smtClean="0"/>
          </a:p>
          <a:p>
            <a:r>
              <a:rPr kumimoji="1" lang="ja-JP" altLang="en-US" sz="1600" dirty="0" smtClean="0"/>
              <a:t>大学院生 博士課程 </a:t>
            </a:r>
            <a:r>
              <a:rPr kumimoji="1" lang="en-US" altLang="ja-JP" sz="1600" dirty="0" smtClean="0"/>
              <a:t>3</a:t>
            </a:r>
            <a:r>
              <a:rPr kumimoji="1" lang="ja-JP" altLang="en-US" sz="1600" dirty="0" smtClean="0"/>
              <a:t>名、修士課程 </a:t>
            </a:r>
            <a:r>
              <a:rPr kumimoji="1" lang="en-US" altLang="ja-JP" sz="1600" dirty="0" smtClean="0"/>
              <a:t>5</a:t>
            </a:r>
            <a:r>
              <a:rPr kumimoji="1" lang="ja-JP" altLang="en-US" sz="1600" dirty="0" smtClean="0"/>
              <a:t>名</a:t>
            </a:r>
            <a:r>
              <a:rPr lang="ja-JP" altLang="en-US" sz="1600" dirty="0" smtClean="0"/>
              <a:t>（内訳）</a:t>
            </a:r>
            <a:endParaRPr lang="en-US" altLang="ja-JP" sz="1600" dirty="0" smtClean="0"/>
          </a:p>
          <a:p>
            <a:r>
              <a:rPr lang="ja-JP" altLang="en-US" sz="1600" dirty="0"/>
              <a:t>Ｘ線非弾性散乱　</a:t>
            </a:r>
            <a:r>
              <a:rPr lang="en-US" altLang="ja-JP" sz="1600" dirty="0">
                <a:solidFill>
                  <a:srgbClr val="C00000"/>
                </a:solidFill>
              </a:rPr>
              <a:t>2</a:t>
            </a:r>
            <a:r>
              <a:rPr lang="ja-JP" altLang="en-US" sz="1600" dirty="0" smtClean="0">
                <a:solidFill>
                  <a:srgbClr val="C00000"/>
                </a:solidFill>
              </a:rPr>
              <a:t>名</a:t>
            </a:r>
            <a:endParaRPr lang="en-US" altLang="ja-JP" sz="1600" dirty="0" smtClean="0">
              <a:solidFill>
                <a:srgbClr val="C00000"/>
              </a:solidFill>
            </a:endParaRPr>
          </a:p>
          <a:p>
            <a:r>
              <a:rPr lang="ja-JP" altLang="en-US" sz="1600" dirty="0" smtClean="0"/>
              <a:t>金属鉄合金の固液分配実験　</a:t>
            </a:r>
            <a:r>
              <a:rPr lang="en-US" altLang="ja-JP" sz="1600" dirty="0" smtClean="0">
                <a:solidFill>
                  <a:srgbClr val="C00000"/>
                </a:solidFill>
              </a:rPr>
              <a:t>2</a:t>
            </a:r>
            <a:r>
              <a:rPr lang="ja-JP" altLang="en-US" sz="1600" dirty="0" smtClean="0">
                <a:solidFill>
                  <a:srgbClr val="C00000"/>
                </a:solidFill>
              </a:rPr>
              <a:t>名</a:t>
            </a:r>
            <a:endParaRPr lang="en-US" altLang="ja-JP" sz="1600" dirty="0">
              <a:solidFill>
                <a:srgbClr val="C00000"/>
              </a:solidFill>
            </a:endParaRPr>
          </a:p>
          <a:p>
            <a:r>
              <a:rPr kumimoji="1" lang="ja-JP" altLang="en-US" sz="1600" dirty="0" smtClean="0"/>
              <a:t>放射光メスバウア分光</a:t>
            </a:r>
            <a:r>
              <a:rPr kumimoji="1" lang="ja-JP" altLang="en-US" sz="1600" dirty="0" smtClean="0">
                <a:solidFill>
                  <a:srgbClr val="C00000"/>
                </a:solidFill>
              </a:rPr>
              <a:t>　</a:t>
            </a:r>
            <a:r>
              <a:rPr lang="en-US" altLang="ja-JP" sz="1600" dirty="0">
                <a:solidFill>
                  <a:srgbClr val="C00000"/>
                </a:solidFill>
              </a:rPr>
              <a:t>2</a:t>
            </a:r>
            <a:r>
              <a:rPr kumimoji="1" lang="ja-JP" altLang="en-US" sz="1600" dirty="0" smtClean="0">
                <a:solidFill>
                  <a:srgbClr val="C00000"/>
                </a:solidFill>
              </a:rPr>
              <a:t>名</a:t>
            </a:r>
            <a:endParaRPr kumimoji="1" lang="en-US" altLang="ja-JP" sz="1600" dirty="0" smtClean="0">
              <a:solidFill>
                <a:srgbClr val="C00000"/>
              </a:solidFill>
            </a:endParaRPr>
          </a:p>
          <a:p>
            <a:r>
              <a:rPr lang="ja-JP" altLang="en-US" sz="1600" dirty="0" smtClean="0"/>
              <a:t>鉄合金の固液の密度・粘性測定、超音波法による音速測定</a:t>
            </a:r>
            <a:r>
              <a:rPr kumimoji="1" lang="ja-JP" altLang="en-US" sz="1600" dirty="0" smtClean="0"/>
              <a:t>　</a:t>
            </a:r>
            <a:r>
              <a:rPr kumimoji="1" lang="en-US" altLang="ja-JP" sz="1600" dirty="0" smtClean="0">
                <a:solidFill>
                  <a:srgbClr val="C00000"/>
                </a:solidFill>
              </a:rPr>
              <a:t>1</a:t>
            </a:r>
            <a:r>
              <a:rPr kumimoji="1" lang="ja-JP" altLang="en-US" sz="1600" dirty="0" smtClean="0">
                <a:solidFill>
                  <a:srgbClr val="C00000"/>
                </a:solidFill>
              </a:rPr>
              <a:t>名</a:t>
            </a:r>
            <a:endParaRPr kumimoji="1" lang="en-US" altLang="ja-JP" sz="1600" dirty="0" smtClean="0">
              <a:solidFill>
                <a:srgbClr val="C00000"/>
              </a:solidFill>
            </a:endParaRPr>
          </a:p>
          <a:p>
            <a:r>
              <a:rPr lang="ja-JP" altLang="en-US" sz="1600" dirty="0" smtClean="0"/>
              <a:t>第一原理計算による物性計算 </a:t>
            </a:r>
            <a:r>
              <a:rPr lang="en-US" altLang="ja-JP" sz="1600" dirty="0" smtClean="0">
                <a:solidFill>
                  <a:srgbClr val="C00000"/>
                </a:solidFill>
              </a:rPr>
              <a:t>1</a:t>
            </a:r>
            <a:r>
              <a:rPr lang="ja-JP" altLang="en-US" sz="1600" dirty="0" smtClean="0">
                <a:solidFill>
                  <a:srgbClr val="C00000"/>
                </a:solidFill>
              </a:rPr>
              <a:t>名</a:t>
            </a:r>
            <a:endParaRPr lang="en-US" altLang="ja-JP" sz="1600" dirty="0" smtClean="0">
              <a:solidFill>
                <a:srgbClr val="C00000"/>
              </a:solidFill>
            </a:endParaRPr>
          </a:p>
          <a:p>
            <a:endParaRPr kumimoji="1" lang="en-US" altLang="ja-JP" b="1" dirty="0" smtClean="0">
              <a:solidFill>
                <a:srgbClr val="C000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-5256" y="0"/>
            <a:ext cx="9190350" cy="8572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FF00"/>
                </a:solidFill>
              </a:rPr>
              <a:t>研究分担者等の担当</a:t>
            </a:r>
            <a:endParaRPr kumimoji="1" lang="ja-JP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722464" y="649934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691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7817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主な</a:t>
            </a:r>
            <a:r>
              <a:rPr lang="ja-JP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研究</a:t>
            </a:r>
            <a:r>
              <a:rPr kumimoji="1" lang="ja-JP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成果</a:t>
            </a:r>
            <a:endParaRPr kumimoji="1" lang="ja-JP" alt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798055"/>
            <a:ext cx="941368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rgbClr val="C00000"/>
                </a:solidFill>
              </a:rPr>
              <a:t>申請者の特別推進研究（</a:t>
            </a:r>
            <a:r>
              <a:rPr lang="en-US" altLang="ja-JP" sz="2800" dirty="0">
                <a:solidFill>
                  <a:srgbClr val="C00000"/>
                </a:solidFill>
              </a:rPr>
              <a:t>2010</a:t>
            </a:r>
            <a:r>
              <a:rPr lang="ja-JP" altLang="en-US" sz="2800" dirty="0">
                <a:solidFill>
                  <a:srgbClr val="C00000"/>
                </a:solidFill>
              </a:rPr>
              <a:t>年</a:t>
            </a:r>
            <a:r>
              <a:rPr lang="en-US" altLang="ja-JP" sz="2800" dirty="0">
                <a:solidFill>
                  <a:srgbClr val="C00000"/>
                </a:solidFill>
              </a:rPr>
              <a:t>-</a:t>
            </a:r>
            <a:r>
              <a:rPr lang="en-US" altLang="ja-JP" sz="2800" dirty="0" smtClean="0">
                <a:solidFill>
                  <a:srgbClr val="C00000"/>
                </a:solidFill>
              </a:rPr>
              <a:t>2015</a:t>
            </a:r>
            <a:r>
              <a:rPr lang="ja-JP" altLang="en-US" sz="2800" dirty="0" smtClean="0">
                <a:solidFill>
                  <a:srgbClr val="C00000"/>
                </a:solidFill>
              </a:rPr>
              <a:t>年</a:t>
            </a:r>
            <a:r>
              <a:rPr lang="ja-JP" altLang="en-US" sz="2800" dirty="0">
                <a:solidFill>
                  <a:srgbClr val="C00000"/>
                </a:solidFill>
              </a:rPr>
              <a:t>）の期間の成果</a:t>
            </a:r>
            <a:endParaRPr lang="en-US" altLang="ja-JP" sz="2800" dirty="0">
              <a:solidFill>
                <a:srgbClr val="C00000"/>
              </a:solidFill>
            </a:endParaRPr>
          </a:p>
          <a:p>
            <a:r>
              <a:rPr lang="ja-JP" altLang="en-US" sz="2800" dirty="0" smtClean="0">
                <a:solidFill>
                  <a:srgbClr val="C00000"/>
                </a:solidFill>
              </a:rPr>
              <a:t>英文</a:t>
            </a:r>
            <a:r>
              <a:rPr lang="ja-JP" altLang="en-US" sz="2800" dirty="0">
                <a:solidFill>
                  <a:srgbClr val="C00000"/>
                </a:solidFill>
              </a:rPr>
              <a:t>査読付き論文　</a:t>
            </a:r>
            <a:r>
              <a:rPr lang="en-US" altLang="ja-JP" sz="2800" dirty="0" smtClean="0">
                <a:solidFill>
                  <a:srgbClr val="C00000"/>
                </a:solidFill>
              </a:rPr>
              <a:t>95</a:t>
            </a:r>
            <a:r>
              <a:rPr lang="ja-JP" altLang="en-US" sz="2800" dirty="0" smtClean="0">
                <a:solidFill>
                  <a:srgbClr val="C00000"/>
                </a:solidFill>
              </a:rPr>
              <a:t>編を発表</a:t>
            </a:r>
            <a:endParaRPr lang="en-US" altLang="ja-JP" sz="2800" dirty="0">
              <a:solidFill>
                <a:srgbClr val="C00000"/>
              </a:solidFill>
            </a:endParaRPr>
          </a:p>
          <a:p>
            <a:r>
              <a:rPr lang="ja-JP" altLang="en-US" sz="2000" dirty="0" smtClean="0"/>
              <a:t>・内核</a:t>
            </a:r>
            <a:r>
              <a:rPr lang="ja-JP" altLang="en-US" sz="2000" dirty="0"/>
              <a:t>境界</a:t>
            </a:r>
            <a:r>
              <a:rPr lang="ja-JP" altLang="en-US" sz="2000" dirty="0" smtClean="0"/>
              <a:t>（</a:t>
            </a:r>
            <a:r>
              <a:rPr lang="en-US" altLang="ja-JP" sz="2000" dirty="0" smtClean="0"/>
              <a:t>ICB</a:t>
            </a:r>
            <a:r>
              <a:rPr lang="ja-JP" altLang="en-US" sz="2000" dirty="0"/>
              <a:t>）と核マントル境界</a:t>
            </a:r>
            <a:r>
              <a:rPr lang="en-US" altLang="ja-JP" sz="2000" dirty="0"/>
              <a:t>(CMB)</a:t>
            </a:r>
            <a:r>
              <a:rPr lang="ja-JP" altLang="en-US" sz="2000" dirty="0"/>
              <a:t>の</a:t>
            </a:r>
            <a:r>
              <a:rPr lang="ja-JP" altLang="en-US" sz="2000" dirty="0" smtClean="0"/>
              <a:t>温度を推定</a:t>
            </a:r>
            <a:endParaRPr lang="en-US" altLang="ja-JP" sz="2000" dirty="0" smtClean="0"/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 </a:t>
            </a:r>
            <a:r>
              <a:rPr lang="en-US" altLang="ja-JP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Terasaki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(EPSL, 2011), </a:t>
            </a:r>
            <a:r>
              <a:rPr lang="en-US" altLang="ja-JP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Kamada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(EPSL, 2012)</a:t>
            </a:r>
          </a:p>
          <a:p>
            <a:r>
              <a:rPr lang="ja-JP" altLang="en-US" sz="2000" dirty="0" smtClean="0"/>
              <a:t>・核構成物質の状態方程式の決定：　最高圧</a:t>
            </a:r>
            <a:r>
              <a:rPr lang="en-US" altLang="ja-JP" sz="2000" dirty="0" smtClean="0"/>
              <a:t>407GPa</a:t>
            </a:r>
          </a:p>
          <a:p>
            <a:r>
              <a:rPr lang="ja-JP" altLang="en-US" sz="2000" dirty="0"/>
              <a:t> </a:t>
            </a:r>
            <a:r>
              <a:rPr lang="ja-JP" altLang="en-US" sz="2000" dirty="0" smtClean="0"/>
              <a:t>  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Asanuma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et </a:t>
            </a:r>
            <a:r>
              <a:rPr lang="en-US" altLang="ja-JP" sz="2000" dirty="0">
                <a:latin typeface="Times New Roman" pitchFamily="18" charset="0"/>
                <a:cs typeface="Times New Roman" pitchFamily="18" charset="0"/>
              </a:rPr>
              <a:t>al. (EPSL, 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2011), Sakai et al. (JGR, 2011), Sakai et al. (PEPI, 2014)</a:t>
            </a:r>
            <a:endParaRPr lang="en-US" altLang="ja-JP" sz="2000" dirty="0" smtClean="0"/>
          </a:p>
          <a:p>
            <a:r>
              <a:rPr lang="ja-JP" altLang="en-US" sz="2000" dirty="0" smtClean="0"/>
              <a:t>・下部</a:t>
            </a:r>
            <a:r>
              <a:rPr lang="ja-JP" altLang="en-US" sz="2000" dirty="0"/>
              <a:t>マントル・核へ</a:t>
            </a:r>
            <a:r>
              <a:rPr lang="ja-JP" altLang="en-US" sz="2000" dirty="0" smtClean="0"/>
              <a:t>の水素の移動様式を提案</a:t>
            </a:r>
            <a:r>
              <a:rPr lang="en-US" altLang="ja-JP" sz="2000" dirty="0" smtClean="0"/>
              <a:t>: </a:t>
            </a:r>
            <a:r>
              <a:rPr lang="ja-JP" altLang="en-US" sz="2000" dirty="0" smtClean="0"/>
              <a:t>含水</a:t>
            </a:r>
            <a:r>
              <a:rPr lang="en-US" altLang="ja-JP" sz="2000" dirty="0">
                <a:latin typeface="Symbol" panose="05050102010706020507" pitchFamily="18" charset="2"/>
              </a:rPr>
              <a:t>d</a:t>
            </a:r>
            <a:r>
              <a:rPr lang="ja-JP" altLang="en-US" sz="2000" dirty="0" smtClean="0"/>
              <a:t>相</a:t>
            </a:r>
            <a:endParaRPr lang="en-US" altLang="ja-JP" sz="2000" dirty="0" smtClean="0"/>
          </a:p>
          <a:p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ja-JP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Terasaki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(PEPI, 2012), </a:t>
            </a:r>
            <a:r>
              <a:rPr lang="en-US" altLang="ja-JP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Ohira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(EPSL, 2014), </a:t>
            </a:r>
            <a:r>
              <a:rPr lang="en-US" altLang="ja-JP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Ohtani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(GRL, 2014)</a:t>
            </a:r>
          </a:p>
          <a:p>
            <a:r>
              <a:rPr lang="ja-JP" altLang="en-US" sz="2000" dirty="0" smtClean="0"/>
              <a:t>・Ｘ</a:t>
            </a:r>
            <a:r>
              <a:rPr lang="ja-JP" altLang="en-US" sz="2000" dirty="0"/>
              <a:t>線非弾性散乱法による音速</a:t>
            </a:r>
            <a:r>
              <a:rPr lang="ja-JP" altLang="en-US" sz="2000" dirty="0" smtClean="0"/>
              <a:t>測定</a:t>
            </a:r>
            <a:r>
              <a:rPr lang="en-US" altLang="ja-JP" sz="2000" dirty="0" smtClean="0"/>
              <a:t>: hcp-Fe@163GPa, 3000K</a:t>
            </a:r>
          </a:p>
          <a:p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ja-JP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Ohtani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(GRL, 2013), </a:t>
            </a:r>
            <a:r>
              <a:rPr lang="en-US" altLang="ja-JP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Ohtani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(RGG, 2015), Sakamaki et al. (submitted)</a:t>
            </a:r>
          </a:p>
          <a:p>
            <a:r>
              <a:rPr lang="ja-JP" altLang="en-US" sz="2000" dirty="0" smtClean="0"/>
              <a:t>・放射光</a:t>
            </a:r>
            <a:r>
              <a:rPr lang="ja-JP" altLang="en-US" sz="2000" dirty="0"/>
              <a:t>メスバウア分光・粉末回折同時</a:t>
            </a:r>
            <a:r>
              <a:rPr lang="ja-JP" altLang="en-US" sz="2000" dirty="0" smtClean="0"/>
              <a:t>測定法の確立</a:t>
            </a:r>
            <a:r>
              <a:rPr lang="en-US" altLang="ja-JP" sz="2000" dirty="0" smtClean="0"/>
              <a:t>:</a:t>
            </a:r>
          </a:p>
          <a:p>
            <a:r>
              <a:rPr lang="en-US" altLang="ja-JP" sz="2000" dirty="0"/>
              <a:t> </a:t>
            </a:r>
            <a:r>
              <a:rPr lang="ja-JP" altLang="en-US" sz="2000" dirty="0" err="1" smtClean="0"/>
              <a:t>ぺ</a:t>
            </a:r>
            <a:r>
              <a:rPr lang="ja-JP" altLang="en-US" sz="2000" dirty="0" smtClean="0"/>
              <a:t>ロブスカイト</a:t>
            </a:r>
            <a:r>
              <a:rPr lang="en-US" altLang="ja-JP" sz="2000" dirty="0" smtClean="0"/>
              <a:t>MgSiO</a:t>
            </a:r>
            <a:r>
              <a:rPr lang="en-US" altLang="ja-JP" sz="2000" baseline="-25000" dirty="0" smtClean="0"/>
              <a:t>3</a:t>
            </a:r>
            <a:r>
              <a:rPr lang="ja-JP" altLang="en-US" sz="2000" dirty="0" smtClean="0"/>
              <a:t>のスピン転移、</a:t>
            </a:r>
            <a:r>
              <a:rPr lang="en-US" altLang="ja-JP" sz="2000" dirty="0" err="1" smtClean="0"/>
              <a:t>FeO</a:t>
            </a:r>
            <a:r>
              <a:rPr lang="ja-JP" altLang="en-US" sz="2000" dirty="0" err="1" smtClean="0"/>
              <a:t>、</a:t>
            </a:r>
            <a:r>
              <a:rPr lang="en-US" altLang="ja-JP" sz="2000" dirty="0" smtClean="0"/>
              <a:t>Fe</a:t>
            </a:r>
            <a:r>
              <a:rPr lang="en-US" altLang="ja-JP" sz="2000" baseline="-25000" dirty="0" smtClean="0"/>
              <a:t>3</a:t>
            </a:r>
            <a:r>
              <a:rPr lang="en-US" altLang="ja-JP" sz="2000" dirty="0" smtClean="0"/>
              <a:t>S</a:t>
            </a:r>
            <a:r>
              <a:rPr lang="ja-JP" altLang="en-US" sz="2000" dirty="0" err="1" smtClean="0"/>
              <a:t>、</a:t>
            </a:r>
            <a:r>
              <a:rPr lang="en-US" altLang="ja-JP" sz="2000" dirty="0" err="1" smtClean="0"/>
              <a:t>FeSi</a:t>
            </a:r>
            <a:r>
              <a:rPr lang="ja-JP" altLang="en-US" sz="2000" dirty="0" smtClean="0"/>
              <a:t>のスピン状態</a:t>
            </a:r>
            <a:endParaRPr lang="en-US" altLang="ja-JP" sz="2000" dirty="0" smtClean="0"/>
          </a:p>
          <a:p>
            <a:r>
              <a:rPr lang="en-US" altLang="ja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ja-JP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Mashino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(Am. Min., 2014)</a:t>
            </a:r>
          </a:p>
          <a:p>
            <a:r>
              <a:rPr lang="ja-JP" altLang="en-US" sz="2000" dirty="0" smtClean="0"/>
              <a:t>・超音波法</a:t>
            </a:r>
            <a:r>
              <a:rPr lang="ja-JP" altLang="en-US" sz="2000" dirty="0"/>
              <a:t>に</a:t>
            </a:r>
            <a:r>
              <a:rPr lang="ja-JP" altLang="en-US" sz="2000" dirty="0" smtClean="0"/>
              <a:t>よる硫化鉄メルトの</a:t>
            </a:r>
            <a:r>
              <a:rPr lang="ja-JP" altLang="en-US" sz="2000" dirty="0"/>
              <a:t>音速</a:t>
            </a:r>
            <a:r>
              <a:rPr lang="ja-JP" altLang="en-US" sz="2000" dirty="0" smtClean="0"/>
              <a:t>測定：</a:t>
            </a:r>
            <a:endParaRPr lang="en-US" altLang="ja-JP" sz="2000" dirty="0" smtClean="0"/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  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Nishida et al. (EPSL, 2013)</a:t>
            </a:r>
            <a:r>
              <a:rPr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ja-JP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endParaRPr lang="en-US" altLang="ja-JP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・メルトの構造と密度・粘性の測定：</a:t>
            </a:r>
            <a:endParaRPr lang="en-US" altLang="ja-JP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ja-JP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Suzuki et al. (PCM, 2011), Sakamaki</a:t>
            </a:r>
            <a:r>
              <a:rPr lang="ja-JP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ja-JP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lang="ja-JP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(Nature</a:t>
            </a:r>
            <a:r>
              <a:rPr lang="ja-JP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Geo.,</a:t>
            </a:r>
            <a:r>
              <a:rPr lang="ja-JP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2013)</a:t>
            </a:r>
            <a:r>
              <a:rPr lang="ja-JP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　　</a:t>
            </a:r>
            <a:r>
              <a:rPr lang="ja-JP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　</a:t>
            </a:r>
            <a:endParaRPr lang="en-US" altLang="ja-JP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ja-JP" altLang="en-US" sz="2800" dirty="0" smtClean="0">
                <a:solidFill>
                  <a:srgbClr val="C00000"/>
                </a:solidFill>
              </a:rPr>
              <a:t>詳細は以下に記す。</a:t>
            </a:r>
            <a:endParaRPr lang="en-US" altLang="ja-JP" sz="2800" dirty="0" smtClean="0">
              <a:solidFill>
                <a:srgbClr val="C0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728502" y="64886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46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3" descr="D:\SK_DoctoralThesis\Thesis\Chap1\FiguresChap1\figures\Figure4-1_TGradientInTheOuterCore2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512" y="1052736"/>
            <a:ext cx="4139952" cy="350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4211960" y="5749805"/>
            <a:ext cx="460851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核マントル境界での温度不連続：</a:t>
            </a:r>
            <a:r>
              <a:rPr lang="en-US" altLang="ja-JP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Times New Roman" pitchFamily="18" charset="0"/>
              </a:rPr>
              <a:t>D</a:t>
            </a:r>
            <a:r>
              <a:rPr lang="en-US" altLang="ja-JP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T=1000~1500 K</a:t>
            </a:r>
            <a:endParaRPr lang="en-US" altLang="ja-JP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D:\SK_DoctoralThesis\Presentation\Figs\PhaseRelation(Fe&amp;Fe-FeS)withSimonwithKKS_ThisStudy07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71465"/>
            <a:ext cx="410445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正方形/長方形 7"/>
          <p:cNvSpPr/>
          <p:nvPr/>
        </p:nvSpPr>
        <p:spPr>
          <a:xfrm>
            <a:off x="4355976" y="4365104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・</a:t>
            </a:r>
            <a:r>
              <a:rPr lang="en-US" altLang="ja-JP" u="sng" dirty="0" smtClean="0">
                <a:latin typeface="Times New Roman" pitchFamily="18" charset="0"/>
                <a:cs typeface="Times New Roman" pitchFamily="18" charset="0"/>
              </a:rPr>
              <a:t>Fe-S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  T(ICB)=4420~5220 K, T(CMB)=3380~3870 K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355976" y="5013176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・</a:t>
            </a:r>
            <a:r>
              <a:rPr lang="en-US" altLang="ja-JP" u="sng" dirty="0" smtClean="0">
                <a:latin typeface="Times New Roman" pitchFamily="18" charset="0"/>
                <a:cs typeface="Times New Roman" pitchFamily="18" charset="0"/>
              </a:rPr>
              <a:t>Fe-S-O</a:t>
            </a:r>
          </a:p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  T(ICB)=4400~5600 K, T(CMB)=3400~4300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8893" y="903668"/>
            <a:ext cx="410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世界最高圧力の</a:t>
            </a:r>
            <a:endParaRPr kumimoji="1" lang="en-US" altLang="ja-JP" sz="4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ja-JP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融解実験</a:t>
            </a:r>
            <a:endParaRPr kumimoji="1" lang="ja-JP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0" y="-73235"/>
            <a:ext cx="9144000" cy="7817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内核境界（ＩＣ</a:t>
            </a:r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ja-JP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）と核マントル境界</a:t>
            </a:r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(CMB)</a:t>
            </a:r>
            <a:r>
              <a:rPr lang="ja-JP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の温度</a:t>
            </a:r>
            <a:endParaRPr kumimoji="1" lang="ja-JP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394536" y="2111363"/>
            <a:ext cx="2050561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182 </a:t>
            </a:r>
            <a:r>
              <a:rPr kumimoji="1" lang="en-US" altLang="ja-JP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GPa</a:t>
            </a:r>
            <a:endParaRPr kumimoji="1" lang="ja-JP" alt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748464" y="64886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88667" y="2177776"/>
            <a:ext cx="1907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Kamada,</a:t>
            </a:r>
            <a:r>
              <a:rPr kumimoji="1"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Ohtani</a:t>
            </a:r>
            <a:r>
              <a:rPr kumimoji="1"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kumimoji="1"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al.</a:t>
            </a:r>
            <a:r>
              <a:rPr kumimoji="1"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(2012)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081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 smtClean="0">
                <a:solidFill>
                  <a:srgbClr val="FFFF00"/>
                </a:solidFill>
              </a:rPr>
              <a:t>高温高圧下における</a:t>
            </a:r>
            <a:r>
              <a:rPr kumimoji="1" lang="en-US" altLang="ja-JP" sz="3200" b="1" dirty="0" smtClean="0">
                <a:solidFill>
                  <a:srgbClr val="FFFF00"/>
                </a:solidFill>
              </a:rPr>
              <a:t>Fe-S-Si</a:t>
            </a:r>
            <a:r>
              <a:rPr kumimoji="1" lang="ja-JP" altLang="en-US" sz="3200" b="1" dirty="0" smtClean="0">
                <a:solidFill>
                  <a:srgbClr val="FFFF00"/>
                </a:solidFill>
              </a:rPr>
              <a:t>系の融解関係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725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16</a:t>
            </a:r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31771" y="5550331"/>
            <a:ext cx="79726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散漫散乱の測定：高温高圧下での金属液体の構造の研究、</a:t>
            </a:r>
            <a:endParaRPr lang="en-US" altLang="ja-JP" sz="2400" dirty="0" smtClean="0"/>
          </a:p>
          <a:p>
            <a:r>
              <a:rPr lang="ja-JP" altLang="en-US" sz="2400" dirty="0" smtClean="0"/>
              <a:t>　　　　　　　　　　　 吸収法による密度決定の可能性</a:t>
            </a:r>
            <a:endParaRPr kumimoji="1" lang="ja-JP" altLang="en-US" sz="2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55109"/>
            <a:ext cx="5329165" cy="341405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668344" y="161950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/>
              <a:t>13.5 GPa</a:t>
            </a:r>
            <a:endParaRPr kumimoji="1" lang="ja-JP" altLang="en-US" dirty="0"/>
          </a:p>
        </p:txBody>
      </p:sp>
      <p:pic>
        <p:nvPicPr>
          <p:cNvPr id="8" name="Picture 3" descr="C:\Users\Tatsuya SAKAMAKI\Desktop\Diffuse_50GP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12776"/>
            <a:ext cx="3822925" cy="39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2411760" y="147549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50 GPa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0027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451" y="1412776"/>
            <a:ext cx="5787078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74217" y="714950"/>
            <a:ext cx="8460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altLang="ja-JP" sz="28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ja-JP" altLang="en-US" sz="2800" b="1" dirty="0" smtClean="0">
                <a:latin typeface="Times New Roman" pitchFamily="18" charset="0"/>
                <a:cs typeface="Times New Roman" pitchFamily="18" charset="0"/>
              </a:rPr>
              <a:t>の</a:t>
            </a:r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altLang="ja-JP" sz="2800" b="1" baseline="-25000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ja-JP" sz="28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ja-JP" altLang="en-US" sz="2800" b="1" dirty="0" smtClean="0">
                <a:latin typeface="Times New Roman" pitchFamily="18" charset="0"/>
                <a:cs typeface="Times New Roman" pitchFamily="18" charset="0"/>
              </a:rPr>
              <a:t>＋</a:t>
            </a:r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800" b="1" dirty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ja-JP" altLang="en-US" sz="2800" b="1" dirty="0" err="1" smtClean="0">
                <a:latin typeface="Times New Roman" pitchFamily="18" charset="0"/>
                <a:cs typeface="Times New Roman" pitchFamily="18" charset="0"/>
              </a:rPr>
              <a:t>への</a:t>
            </a:r>
            <a:r>
              <a:rPr lang="ja-JP" altLang="en-US" sz="2800" b="1" dirty="0" smtClean="0">
                <a:latin typeface="Times New Roman" pitchFamily="18" charset="0"/>
                <a:cs typeface="Times New Roman" pitchFamily="18" charset="0"/>
              </a:rPr>
              <a:t>不一致溶融の発見（</a:t>
            </a:r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150 </a:t>
            </a:r>
            <a:r>
              <a:rPr lang="en-US" altLang="ja-JP" sz="2800" b="1" dirty="0" err="1">
                <a:latin typeface="Times New Roman" pitchFamily="18" charset="0"/>
                <a:cs typeface="Times New Roman" pitchFamily="18" charset="0"/>
              </a:rPr>
              <a:t>GPa</a:t>
            </a:r>
            <a:r>
              <a:rPr lang="en-US" altLang="ja-JP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800" b="1" dirty="0" smtClean="0">
                <a:latin typeface="Times New Roman" pitchFamily="18" charset="0"/>
                <a:cs typeface="Times New Roman" pitchFamily="18" charset="0"/>
              </a:rPr>
              <a:t>, 3910 K</a:t>
            </a:r>
            <a:r>
              <a:rPr lang="ja-JP" altLang="en-US" sz="2800" b="1" dirty="0" smtClean="0">
                <a:latin typeface="Times New Roman" pitchFamily="18" charset="0"/>
                <a:cs typeface="Times New Roman" pitchFamily="18" charset="0"/>
              </a:rPr>
              <a:t>）</a:t>
            </a:r>
            <a:endParaRPr lang="en-US" altLang="ja-JP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rgbClr val="FFFF00"/>
                </a:solidFill>
              </a:rPr>
              <a:t>Fe</a:t>
            </a:r>
            <a:r>
              <a:rPr kumimoji="1" lang="en-US" altLang="ja-JP" sz="3200" b="1" baseline="-25000" dirty="0" smtClean="0">
                <a:solidFill>
                  <a:srgbClr val="FFFF00"/>
                </a:solidFill>
              </a:rPr>
              <a:t>3</a:t>
            </a:r>
            <a:r>
              <a:rPr kumimoji="1" lang="en-US" altLang="ja-JP" sz="3200" b="1" dirty="0" smtClean="0">
                <a:solidFill>
                  <a:srgbClr val="FFFF00"/>
                </a:solidFill>
              </a:rPr>
              <a:t>C</a:t>
            </a:r>
            <a:r>
              <a:rPr kumimoji="1" lang="ja-JP" altLang="en-US" sz="3200" b="1" dirty="0" smtClean="0">
                <a:solidFill>
                  <a:srgbClr val="FFFF00"/>
                </a:solidFill>
              </a:rPr>
              <a:t>の状態方程式の決定</a:t>
            </a:r>
            <a:r>
              <a:rPr lang="ja-JP" altLang="en-US" sz="3200" b="1" dirty="0" smtClean="0">
                <a:solidFill>
                  <a:srgbClr val="FFFF00"/>
                </a:solidFill>
              </a:rPr>
              <a:t>と内核の炭素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725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265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Macintosh HD:Users:Suguru_MacPro:Desktop:物性:まとめ:Compression_Fe3C:[20150225]XRD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680"/>
            <a:ext cx="4350127" cy="569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図 2" descr="Macintosh HD:Users:Suguru_MacPro:Desktop:物性:まとめ:Compression_Fe3C:[20150225]300K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74" y="1011677"/>
            <a:ext cx="2519680" cy="251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図 3" descr="Macintosh HD:Users:Suguru_MacPro:Desktop:物性:まとめ:Compression_Fe3C:[20150225]1800 K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20" y="1011677"/>
            <a:ext cx="2519680" cy="251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 descr="Macintosh HD:Users:Suguru_MacPro:Desktop:物性:まとめ:Compression_Fe3C:[20150225]2000 K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74" y="3737370"/>
            <a:ext cx="2519680" cy="251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5" descr="Macintosh HD:Users:Suguru_MacPro:Desktop:物性:まとめ:Compression_Fe3C:[20150225]2300 K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320" y="3737371"/>
            <a:ext cx="2519680" cy="25196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b="1" dirty="0" smtClean="0">
                <a:solidFill>
                  <a:srgbClr val="FFFF00"/>
                </a:solidFill>
              </a:rPr>
              <a:t> </a:t>
            </a:r>
            <a:r>
              <a:rPr kumimoji="1" lang="en-US" altLang="ja-JP" sz="3200" b="1" dirty="0" smtClean="0">
                <a:solidFill>
                  <a:srgbClr val="FFFF00"/>
                </a:solidFill>
              </a:rPr>
              <a:t>Fe</a:t>
            </a:r>
            <a:r>
              <a:rPr kumimoji="1" lang="en-US" altLang="ja-JP" sz="3200" b="1" baseline="-25000" dirty="0" smtClean="0">
                <a:solidFill>
                  <a:srgbClr val="FFFF00"/>
                </a:solidFill>
              </a:rPr>
              <a:t>3</a:t>
            </a:r>
            <a:r>
              <a:rPr kumimoji="1" lang="en-US" altLang="ja-JP" sz="3200" b="1" dirty="0" smtClean="0">
                <a:solidFill>
                  <a:srgbClr val="FFFF00"/>
                </a:solidFill>
              </a:rPr>
              <a:t>C</a:t>
            </a:r>
            <a:r>
              <a:rPr kumimoji="1" lang="ja-JP" altLang="en-US" sz="3200" b="1" dirty="0" smtClean="0">
                <a:solidFill>
                  <a:srgbClr val="FFFF00"/>
                </a:solidFill>
              </a:rPr>
              <a:t>の状態方程式の決定</a:t>
            </a:r>
            <a:r>
              <a:rPr lang="ja-JP" altLang="en-US" sz="3200" b="1" dirty="0" smtClean="0">
                <a:solidFill>
                  <a:srgbClr val="FFFF00"/>
                </a:solidFill>
              </a:rPr>
              <a:t>と内核の炭素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725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087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[20150129]Compression_300K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0661"/>
            <a:ext cx="4405705" cy="440570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</a:t>
            </a:r>
            <a:r>
              <a:rPr kumimoji="1" lang="en-US" altLang="ja-JP" sz="3200" b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kumimoji="1"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kumimoji="1" lang="ja-JP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の状態方程式の決定</a:t>
            </a:r>
            <a:r>
              <a:rPr lang="ja-JP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と内核の炭素</a:t>
            </a:r>
            <a:endParaRPr kumimoji="1" lang="ja-JP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7504" y="620688"/>
            <a:ext cx="6930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&gt;</a:t>
            </a:r>
            <a:r>
              <a:rPr kumimoji="1" lang="ja-JP" altLang="en-US" sz="2400" dirty="0" smtClean="0"/>
              <a:t>　</a:t>
            </a:r>
            <a:r>
              <a:rPr kumimoji="1" lang="en-US" altLang="ja-JP" sz="2400" dirty="0" smtClean="0"/>
              <a:t>3</a:t>
            </a:r>
            <a:r>
              <a:rPr kumimoji="1" lang="ja-JP" altLang="en-US" sz="2400" dirty="0" smtClean="0"/>
              <a:t>次の</a:t>
            </a:r>
            <a:r>
              <a:rPr lang="en-US" altLang="ja-JP" sz="2400" dirty="0"/>
              <a:t>Birch-</a:t>
            </a:r>
            <a:r>
              <a:rPr lang="en-US" altLang="ja-JP" sz="2400" dirty="0" err="1"/>
              <a:t>Murnaghan</a:t>
            </a:r>
            <a:r>
              <a:rPr kumimoji="1" lang="ja-JP" altLang="en-US" sz="2400" dirty="0" smtClean="0"/>
              <a:t>の状態方程式：室温・高圧</a:t>
            </a:r>
            <a:endParaRPr kumimoji="1" lang="ja-JP" altLang="en-US" sz="2400" dirty="0"/>
          </a:p>
        </p:txBody>
      </p:sp>
      <p:sp>
        <p:nvSpPr>
          <p:cNvPr id="15" name="正方形/長方形 14"/>
          <p:cNvSpPr/>
          <p:nvPr/>
        </p:nvSpPr>
        <p:spPr>
          <a:xfrm>
            <a:off x="107504" y="975059"/>
            <a:ext cx="6684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Calibri"/>
                <a:ea typeface="ＭＳ Ｐゴシック"/>
              </a:rPr>
              <a:t>&gt;</a:t>
            </a:r>
            <a:r>
              <a:rPr lang="ja-JP" altLang="en-US" sz="2400" dirty="0" smtClean="0">
                <a:latin typeface="Calibri"/>
                <a:ea typeface="ＭＳ Ｐゴシック"/>
              </a:rPr>
              <a:t>　</a:t>
            </a:r>
            <a:r>
              <a:rPr lang="en-US" altLang="ja-JP" sz="2400" dirty="0" err="1" smtClean="0">
                <a:latin typeface="Calibri"/>
                <a:ea typeface="ＭＳ Ｐゴシック"/>
              </a:rPr>
              <a:t>Mie-Gru</a:t>
            </a:r>
            <a:r>
              <a:rPr lang="en-US" altLang="ja-JP" sz="2400" dirty="0" err="1">
                <a:latin typeface="Calibri"/>
                <a:ea typeface="ＭＳ Ｐゴシック"/>
              </a:rPr>
              <a:t>̈neisen-</a:t>
            </a:r>
            <a:r>
              <a:rPr lang="en-US" altLang="ja-JP" sz="2400" dirty="0" err="1" smtClean="0">
                <a:latin typeface="Calibri"/>
                <a:ea typeface="ＭＳ Ｐゴシック"/>
              </a:rPr>
              <a:t>Debye</a:t>
            </a:r>
            <a:r>
              <a:rPr lang="ja-JP" altLang="en-US" sz="2400" dirty="0" smtClean="0">
                <a:latin typeface="Calibri"/>
                <a:ea typeface="ＭＳ Ｐゴシック"/>
              </a:rPr>
              <a:t>の状態方程式：高温・高圧</a:t>
            </a:r>
            <a:endParaRPr lang="ja-JP" altLang="en-US" sz="2400" dirty="0">
              <a:latin typeface="Calibri"/>
              <a:ea typeface="ＭＳ Ｐゴシック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690287" y="2451241"/>
            <a:ext cx="2629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XRD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から得られた圧力と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Fe</a:t>
            </a:r>
            <a:r>
              <a:rPr kumimoji="1" lang="en-US" altLang="ja-JP" sz="2000" baseline="-25000" dirty="0" smtClean="0">
                <a:solidFill>
                  <a:srgbClr val="FF0000"/>
                </a:solidFill>
              </a:rPr>
              <a:t>3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C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の体積の関係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21" name="図 20" descr="[20150225]Comp with PREM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752" y="1337692"/>
            <a:ext cx="4776391" cy="4776391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5293988" y="1617231"/>
            <a:ext cx="3171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5000 ~ 6000 K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の温度条件で</a:t>
            </a:r>
            <a:endParaRPr kumimoji="1" lang="en-US" altLang="ja-JP" sz="2000" dirty="0" smtClean="0">
              <a:solidFill>
                <a:srgbClr val="FF0000"/>
              </a:solidFill>
            </a:endParaRPr>
          </a:p>
          <a:p>
            <a:r>
              <a:rPr lang="ja-JP" altLang="en-US" sz="2000" dirty="0" smtClean="0">
                <a:solidFill>
                  <a:srgbClr val="FF0000"/>
                </a:solidFill>
              </a:rPr>
              <a:t>内核の密度を説明可能</a:t>
            </a:r>
            <a:endParaRPr lang="en-US" altLang="ja-JP" sz="2000" dirty="0" smtClean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725296" y="6488668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19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5718" y="5936246"/>
            <a:ext cx="4808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K</a:t>
            </a:r>
            <a:r>
              <a:rPr lang="en-US" altLang="ja-JP" sz="2000" i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0 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= 265.1(6), </a:t>
            </a:r>
            <a:r>
              <a:rPr lang="en-US" altLang="ja-JP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K</a:t>
            </a:r>
            <a:r>
              <a:rPr lang="en-US" altLang="ja-JP" sz="2000" i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0 </a:t>
            </a:r>
            <a:r>
              <a:rPr lang="en-US" altLang="ja-JP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’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= 3.66(1), </a:t>
            </a:r>
            <a:r>
              <a:rPr lang="en-US" altLang="ja-JP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r>
              <a:rPr lang="en-US" altLang="ja-JP" sz="2000" i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= 152.13</a:t>
            </a:r>
            <a:r>
              <a:rPr lang="en-US" altLang="ja-JP" sz="2000" dirty="0">
                <a:solidFill>
                  <a:srgbClr val="FF0000"/>
                </a:solidFill>
                <a:latin typeface="Times New Roman"/>
                <a:cs typeface="Times New Roman"/>
              </a:rPr>
              <a:t>(8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), </a:t>
            </a:r>
            <a:r>
              <a:rPr lang="en-US" altLang="ja-JP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γ</a:t>
            </a:r>
            <a:r>
              <a:rPr lang="en-US" altLang="ja-JP" sz="2000" i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= 1.06(7), </a:t>
            </a:r>
            <a:r>
              <a:rPr lang="en-US" altLang="ja-JP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θ</a:t>
            </a:r>
            <a:r>
              <a:rPr lang="en-US" altLang="ja-JP" sz="2000" i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= </a:t>
            </a:r>
            <a:r>
              <a:rPr lang="en-US" altLang="ja-JP" sz="2000" dirty="0">
                <a:solidFill>
                  <a:srgbClr val="FF0000"/>
                </a:solidFill>
                <a:latin typeface="Times New Roman"/>
                <a:cs typeface="Times New Roman"/>
              </a:rPr>
              <a:t>246(84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), </a:t>
            </a:r>
            <a:r>
              <a:rPr lang="en-US" altLang="ja-JP" sz="20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q</a:t>
            </a:r>
            <a:r>
              <a:rPr lang="en-US" altLang="ja-JP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= 1.5(2)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774546" y="3725887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(PREM) 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038056" y="4694711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(PREM)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8027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80" name="AutoShape 24"/>
          <p:cNvSpPr>
            <a:spLocks noChangeArrowheads="1"/>
          </p:cNvSpPr>
          <p:nvPr/>
        </p:nvSpPr>
        <p:spPr bwMode="auto">
          <a:xfrm>
            <a:off x="152400" y="4572000"/>
            <a:ext cx="2043336" cy="2133600"/>
          </a:xfrm>
          <a:prstGeom prst="foldedCorner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7471" name="Rectangle 15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3" y="1244352"/>
            <a:ext cx="4724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054" y="1143000"/>
            <a:ext cx="4174506" cy="330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Rectangle 5"/>
          <p:cNvSpPr>
            <a:spLocks noChangeArrowheads="1"/>
          </p:cNvSpPr>
          <p:nvPr/>
        </p:nvSpPr>
        <p:spPr bwMode="auto">
          <a:xfrm>
            <a:off x="1066800" y="609600"/>
            <a:ext cx="7239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3200" b="0"/>
              <a:t>　</a:t>
            </a:r>
          </a:p>
        </p:txBody>
      </p:sp>
      <p:sp>
        <p:nvSpPr>
          <p:cNvPr id="147463" name="Text Box 7"/>
          <p:cNvSpPr txBox="1">
            <a:spLocks noChangeArrowheads="1"/>
          </p:cNvSpPr>
          <p:nvPr/>
        </p:nvSpPr>
        <p:spPr bwMode="auto">
          <a:xfrm>
            <a:off x="2195736" y="4473694"/>
            <a:ext cx="692603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2000" b="0" dirty="0" smtClean="0"/>
              <a:t>　　　　　　　　                 信頼</a:t>
            </a:r>
            <a:r>
              <a:rPr lang="ja-JP" altLang="en-US" sz="2000" b="0" dirty="0"/>
              <a:t>できる地球内部観測</a:t>
            </a:r>
            <a:r>
              <a:rPr lang="ja-JP" altLang="en-US" sz="2000" b="0" dirty="0" smtClean="0"/>
              <a:t>：地震波速度</a:t>
            </a:r>
            <a:endParaRPr lang="en-US" altLang="ja-JP" sz="2000" b="0" dirty="0" smtClean="0"/>
          </a:p>
          <a:p>
            <a:endParaRPr lang="en-US" altLang="ja-JP" sz="800" b="0" dirty="0" smtClean="0"/>
          </a:p>
          <a:p>
            <a:r>
              <a:rPr lang="ja-JP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地球中心核を解明するには？</a:t>
            </a:r>
            <a:endParaRPr lang="en-US" altLang="ja-JP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2800" b="1" dirty="0" smtClean="0">
                <a:solidFill>
                  <a:srgbClr val="FF0000"/>
                </a:solidFill>
              </a:rPr>
              <a:t>地球核の条件</a:t>
            </a:r>
            <a:r>
              <a:rPr lang="ja-JP" altLang="en-US" sz="2800" b="1" dirty="0" smtClean="0"/>
              <a:t>で核を構成する物質の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物性</a:t>
            </a:r>
            <a:r>
              <a:rPr lang="ja-JP" altLang="en-US" sz="2800" b="1" dirty="0" smtClean="0"/>
              <a:t>（相関係・密度・音速）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解明</a:t>
            </a:r>
            <a:r>
              <a:rPr lang="ja-JP" altLang="en-US" sz="2800" b="1" dirty="0" smtClean="0"/>
              <a:t>が不可欠：</a:t>
            </a:r>
            <a:r>
              <a:rPr lang="ja-JP" altLang="en-US" sz="2800" b="1" dirty="0"/>
              <a:t>　</a:t>
            </a:r>
            <a:endParaRPr lang="en-US" altLang="ja-JP" sz="2800" b="1" dirty="0" smtClean="0"/>
          </a:p>
          <a:p>
            <a:r>
              <a:rPr lang="ja-JP" altLang="en-US" sz="2800" b="1" dirty="0" smtClean="0"/>
              <a:t>これ</a:t>
            </a:r>
            <a:r>
              <a:rPr lang="ja-JP" altLang="en-US" sz="2800" b="1" dirty="0"/>
              <a:t>までの研究は</a:t>
            </a:r>
            <a:r>
              <a:rPr lang="ja-JP" altLang="en-US" sz="2800" b="1" dirty="0" smtClean="0"/>
              <a:t>、核の温度</a:t>
            </a:r>
            <a:r>
              <a:rPr lang="ja-JP" altLang="en-US" sz="2800" b="1" dirty="0"/>
              <a:t>・</a:t>
            </a:r>
            <a:r>
              <a:rPr lang="ja-JP" altLang="en-US" sz="2800" b="1" dirty="0" smtClean="0"/>
              <a:t>圧力に外挿</a:t>
            </a:r>
            <a:endParaRPr lang="ja-JP" altLang="en-US" sz="2800" b="1" dirty="0"/>
          </a:p>
        </p:txBody>
      </p:sp>
      <p:sp>
        <p:nvSpPr>
          <p:cNvPr id="147467" name="Text Box 11"/>
          <p:cNvSpPr txBox="1">
            <a:spLocks noChangeArrowheads="1"/>
          </p:cNvSpPr>
          <p:nvPr/>
        </p:nvSpPr>
        <p:spPr bwMode="auto">
          <a:xfrm>
            <a:off x="8846329" y="6491287"/>
            <a:ext cx="29845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47468" name="Text Box 12"/>
          <p:cNvSpPr txBox="1">
            <a:spLocks noChangeArrowheads="1"/>
          </p:cNvSpPr>
          <p:nvPr/>
        </p:nvSpPr>
        <p:spPr bwMode="auto">
          <a:xfrm>
            <a:off x="0" y="571500"/>
            <a:ext cx="91294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FFF00"/>
                </a:solidFill>
                <a:ea typeface="ＭＳ ゴシック" panose="020B0609070205080204" pitchFamily="49" charset="-128"/>
              </a:rPr>
              <a:t>どのような組成</a:t>
            </a:r>
            <a:r>
              <a:rPr lang="ja-JP" altLang="en-US" sz="2800" dirty="0" smtClean="0">
                <a:solidFill>
                  <a:srgbClr val="FFFF00"/>
                </a:solidFill>
                <a:ea typeface="ＭＳ ゴシック" panose="020B0609070205080204" pitchFamily="49" charset="-128"/>
              </a:rPr>
              <a:t>？  どの</a:t>
            </a:r>
            <a:r>
              <a:rPr lang="ja-JP" altLang="en-US" sz="2800" dirty="0">
                <a:solidFill>
                  <a:srgbClr val="FFFF00"/>
                </a:solidFill>
                <a:ea typeface="ＭＳ ゴシック" panose="020B0609070205080204" pitchFamily="49" charset="-128"/>
              </a:rPr>
              <a:t>ような状態</a:t>
            </a:r>
            <a:r>
              <a:rPr lang="ja-JP" altLang="en-US" sz="2800" dirty="0" smtClean="0">
                <a:solidFill>
                  <a:srgbClr val="FFFF00"/>
                </a:solidFill>
                <a:ea typeface="ＭＳ ゴシック" panose="020B0609070205080204" pitchFamily="49" charset="-128"/>
              </a:rPr>
              <a:t>？  どのような温度？</a:t>
            </a:r>
            <a:endParaRPr lang="ja-JP" altLang="en-US" sz="2800" dirty="0">
              <a:solidFill>
                <a:srgbClr val="FFFF00"/>
              </a:solidFill>
              <a:ea typeface="ＭＳ ゴシック" panose="020B0609070205080204" pitchFamily="49" charset="-128"/>
            </a:endParaRPr>
          </a:p>
        </p:txBody>
      </p:sp>
      <p:sp>
        <p:nvSpPr>
          <p:cNvPr id="147469" name="Text Box 13"/>
          <p:cNvSpPr txBox="1">
            <a:spLocks noChangeArrowheads="1"/>
          </p:cNvSpPr>
          <p:nvPr/>
        </p:nvSpPr>
        <p:spPr bwMode="auto">
          <a:xfrm>
            <a:off x="228600" y="4687115"/>
            <a:ext cx="196713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0033CC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rPr>
              <a:t>地球中心</a:t>
            </a:r>
          </a:p>
          <a:p>
            <a:r>
              <a:rPr lang="en-US" altLang="ja-JP" sz="2400" dirty="0">
                <a:solidFill>
                  <a:srgbClr val="0033CC"/>
                </a:solidFill>
                <a:ea typeface="ＭＳ ゴシック" panose="020B0609070205080204" pitchFamily="49" charset="-128"/>
              </a:rPr>
              <a:t>365 </a:t>
            </a:r>
            <a:r>
              <a:rPr lang="en-US" altLang="ja-JP" sz="2400" dirty="0" err="1">
                <a:solidFill>
                  <a:srgbClr val="0033CC"/>
                </a:solidFill>
                <a:ea typeface="ＭＳ ゴシック" panose="020B0609070205080204" pitchFamily="49" charset="-128"/>
              </a:rPr>
              <a:t>GPa</a:t>
            </a:r>
            <a:endParaRPr lang="en-US" altLang="ja-JP" sz="2400" dirty="0">
              <a:solidFill>
                <a:srgbClr val="0033CC"/>
              </a:solidFill>
              <a:ea typeface="ＭＳ ゴシック" panose="020B0609070205080204" pitchFamily="49" charset="-128"/>
            </a:endParaRPr>
          </a:p>
          <a:p>
            <a:r>
              <a:rPr lang="en-US" altLang="ja-JP" sz="2400" dirty="0" smtClean="0">
                <a:solidFill>
                  <a:srgbClr val="0033CC"/>
                </a:solidFill>
                <a:ea typeface="ＭＳ ゴシック" panose="020B0609070205080204" pitchFamily="49" charset="-128"/>
              </a:rPr>
              <a:t>4000~8000 </a:t>
            </a:r>
            <a:r>
              <a:rPr lang="en-US" altLang="ja-JP" sz="2400" dirty="0">
                <a:solidFill>
                  <a:srgbClr val="0033CC"/>
                </a:solidFill>
                <a:ea typeface="ＭＳ ゴシック" panose="020B0609070205080204" pitchFamily="49" charset="-128"/>
              </a:rPr>
              <a:t>K</a:t>
            </a:r>
          </a:p>
          <a:p>
            <a:r>
              <a:rPr lang="ja-JP" altLang="en-US" sz="2400" dirty="0" smtClean="0">
                <a:solidFill>
                  <a:srgbClr val="0033CC"/>
                </a:solidFill>
                <a:ea typeface="ＭＳ ゴシック" panose="020B0609070205080204" pitchFamily="49" charset="-128"/>
              </a:rPr>
              <a:t>物性</a:t>
            </a:r>
            <a:r>
              <a:rPr lang="ja-JP" altLang="en-US" sz="2400" dirty="0">
                <a:solidFill>
                  <a:srgbClr val="0033CC"/>
                </a:solidFill>
                <a:ea typeface="ＭＳ ゴシック" panose="020B0609070205080204" pitchFamily="49" charset="-128"/>
              </a:rPr>
              <a:t>データ皆無</a:t>
            </a:r>
          </a:p>
        </p:txBody>
      </p:sp>
      <p:sp>
        <p:nvSpPr>
          <p:cNvPr id="147470" name="Text Box 14"/>
          <p:cNvSpPr txBox="1">
            <a:spLocks noChangeArrowheads="1"/>
          </p:cNvSpPr>
          <p:nvPr/>
        </p:nvSpPr>
        <p:spPr bwMode="auto">
          <a:xfrm>
            <a:off x="304800" y="0"/>
            <a:ext cx="2336800" cy="528638"/>
          </a:xfrm>
          <a:prstGeom prst="rect">
            <a:avLst/>
          </a:prstGeom>
          <a:solidFill>
            <a:srgbClr val="0033CC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>
                <a:solidFill>
                  <a:srgbClr val="FFFF00"/>
                </a:solidFill>
                <a:ea typeface="ＭＳ ゴシック" panose="020B0609070205080204" pitchFamily="49" charset="-128"/>
              </a:rPr>
              <a:t>地球中心領域</a:t>
            </a:r>
          </a:p>
        </p:txBody>
      </p:sp>
      <p:sp>
        <p:nvSpPr>
          <p:cNvPr id="147473" name="Line 17"/>
          <p:cNvSpPr>
            <a:spLocks noChangeShapeType="1"/>
          </p:cNvSpPr>
          <p:nvPr/>
        </p:nvSpPr>
        <p:spPr bwMode="auto">
          <a:xfrm>
            <a:off x="1295400" y="18288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7474" name="Oval 18"/>
          <p:cNvSpPr>
            <a:spLocks noChangeArrowheads="1"/>
          </p:cNvSpPr>
          <p:nvPr/>
        </p:nvSpPr>
        <p:spPr bwMode="auto">
          <a:xfrm>
            <a:off x="1905000" y="2514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7476" name="Rectangle 20"/>
          <p:cNvSpPr>
            <a:spLocks noChangeArrowheads="1"/>
          </p:cNvSpPr>
          <p:nvPr/>
        </p:nvSpPr>
        <p:spPr bwMode="auto">
          <a:xfrm>
            <a:off x="304800" y="12954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7477" name="Line 21"/>
          <p:cNvSpPr>
            <a:spLocks noChangeShapeType="1"/>
          </p:cNvSpPr>
          <p:nvPr/>
        </p:nvSpPr>
        <p:spPr bwMode="auto">
          <a:xfrm>
            <a:off x="889809" y="2095500"/>
            <a:ext cx="1373257" cy="90145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47472" name="Text Box 16"/>
          <p:cNvSpPr txBox="1">
            <a:spLocks noChangeArrowheads="1"/>
          </p:cNvSpPr>
          <p:nvPr/>
        </p:nvSpPr>
        <p:spPr bwMode="auto">
          <a:xfrm>
            <a:off x="0" y="1295400"/>
            <a:ext cx="1371850" cy="523220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400" dirty="0"/>
              <a:t>核マントル境界</a:t>
            </a:r>
          </a:p>
          <a:p>
            <a:r>
              <a:rPr lang="en-US" altLang="ja-JP" sz="1400" dirty="0" smtClean="0"/>
              <a:t>135 GPa</a:t>
            </a:r>
            <a:r>
              <a:rPr lang="en-US" altLang="ja-JP" sz="1400" dirty="0"/>
              <a:t>, </a:t>
            </a:r>
            <a:r>
              <a:rPr lang="en-US" altLang="ja-JP" sz="1400" dirty="0" smtClean="0"/>
              <a:t>3500 K</a:t>
            </a:r>
            <a:endParaRPr lang="en-US" altLang="ja-JP" sz="1400" dirty="0"/>
          </a:p>
        </p:txBody>
      </p:sp>
      <p:sp>
        <p:nvSpPr>
          <p:cNvPr id="147478" name="Text Box 22"/>
          <p:cNvSpPr txBox="1">
            <a:spLocks noChangeArrowheads="1"/>
          </p:cNvSpPr>
          <p:nvPr/>
        </p:nvSpPr>
        <p:spPr bwMode="auto">
          <a:xfrm>
            <a:off x="0" y="1981200"/>
            <a:ext cx="1295400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1600" dirty="0" smtClean="0"/>
              <a:t>内核境界</a:t>
            </a:r>
            <a:endParaRPr lang="ja-JP" altLang="en-US" sz="1600" dirty="0"/>
          </a:p>
          <a:p>
            <a:r>
              <a:rPr lang="en-US" altLang="ja-JP" sz="1600" dirty="0" smtClean="0"/>
              <a:t>330 GPa</a:t>
            </a:r>
            <a:r>
              <a:rPr lang="en-US" altLang="ja-JP" sz="1600" dirty="0"/>
              <a:t>,</a:t>
            </a:r>
          </a:p>
          <a:p>
            <a:r>
              <a:rPr lang="en-US" altLang="ja-JP" sz="1600" dirty="0" smtClean="0"/>
              <a:t>4000~7000 K</a:t>
            </a:r>
            <a:endParaRPr lang="en-US" altLang="ja-JP" sz="1600" dirty="0"/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2119536" y="2844552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689804" y="1320968"/>
            <a:ext cx="103380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液体の外核</a:t>
            </a:r>
            <a:endParaRPr kumimoji="1" lang="en-US" altLang="ja-JP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787509" y="3461474"/>
            <a:ext cx="93610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0B0F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固体の内核</a:t>
            </a:r>
            <a:endParaRPr kumimoji="1" lang="en-US" altLang="ja-JP" b="1" dirty="0" smtClean="0">
              <a:solidFill>
                <a:srgbClr val="0B0F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b="1" dirty="0">
              <a:solidFill>
                <a:srgbClr val="0B0F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213" y="3808411"/>
            <a:ext cx="1445987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固体</a:t>
            </a:r>
            <a:r>
              <a:rPr lang="ja-JP" alt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</a:t>
            </a:r>
            <a:endParaRPr lang="en-US" altLang="ja-JP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下部マントル</a:t>
            </a:r>
            <a:endParaRPr kumimoji="1" lang="ja-JP" alt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860032" y="1215008"/>
            <a:ext cx="504056" cy="269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65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1367"/>
            <a:ext cx="4386782" cy="445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687515" y="879825"/>
            <a:ext cx="3867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3600" b="1" dirty="0" smtClean="0">
                <a:latin typeface="Times New Roman" pitchFamily="18" charset="0"/>
                <a:cs typeface="Times New Roman" pitchFamily="18" charset="0"/>
              </a:rPr>
              <a:t>hcp-Fe</a:t>
            </a:r>
            <a:r>
              <a:rPr lang="en-US" altLang="ja-JP" sz="3600" b="1" baseline="-25000" dirty="0" smtClean="0">
                <a:latin typeface="Times New Roman" pitchFamily="18" charset="0"/>
                <a:cs typeface="Times New Roman" pitchFamily="18" charset="0"/>
              </a:rPr>
              <a:t>88.1</a:t>
            </a:r>
            <a:r>
              <a:rPr lang="en-US" altLang="ja-JP" sz="3600" b="1" dirty="0" smtClean="0"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altLang="ja-JP" sz="3600" b="1" baseline="-25000" dirty="0" smtClean="0">
                <a:latin typeface="Times New Roman" pitchFamily="18" charset="0"/>
                <a:cs typeface="Times New Roman" pitchFamily="18" charset="0"/>
              </a:rPr>
              <a:t>9.1</a:t>
            </a:r>
            <a:r>
              <a:rPr lang="en-US" altLang="ja-JP" sz="3600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ja-JP" sz="3600" b="1" baseline="-25000" dirty="0" smtClean="0">
                <a:latin typeface="Times New Roman" pitchFamily="18" charset="0"/>
                <a:cs typeface="Times New Roman" pitchFamily="18" charset="0"/>
              </a:rPr>
              <a:t>.82</a:t>
            </a:r>
            <a:endParaRPr lang="en-US" altLang="ja-JP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265741" y="2276872"/>
            <a:ext cx="4878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Times New Roman" pitchFamily="18" charset="0"/>
                <a:cs typeface="Times New Roman" pitchFamily="18" charset="0"/>
              </a:rPr>
              <a:t>Sakai, </a:t>
            </a:r>
            <a:r>
              <a:rPr kumimoji="1" lang="en-US" altLang="ja-JP" sz="2800" dirty="0" err="1" smtClean="0">
                <a:latin typeface="Times New Roman" pitchFamily="18" charset="0"/>
                <a:cs typeface="Times New Roman" pitchFamily="18" charset="0"/>
              </a:rPr>
              <a:t>Ohtani</a:t>
            </a:r>
            <a:r>
              <a:rPr kumimoji="1" lang="en-US" altLang="ja-JP" sz="2800" dirty="0" smtClean="0">
                <a:latin typeface="Times New Roman" pitchFamily="18" charset="0"/>
                <a:cs typeface="Times New Roman" pitchFamily="18" charset="0"/>
              </a:rPr>
              <a:t>, et al. (JGR, 2012)</a:t>
            </a:r>
            <a:endParaRPr kumimoji="1" lang="ja-JP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27584" y="5589240"/>
            <a:ext cx="160973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335 </a:t>
            </a:r>
            <a:r>
              <a:rPr kumimoji="1" lang="en-US" altLang="ja-JP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GPa</a:t>
            </a:r>
            <a:endParaRPr kumimoji="1" lang="ja-JP" alt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459" y="2276872"/>
            <a:ext cx="4768541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4830256" y="895384"/>
            <a:ext cx="4422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 smtClean="0">
                <a:latin typeface="Times New Roman" pitchFamily="18" charset="0"/>
                <a:cs typeface="Times New Roman" pitchFamily="18" charset="0"/>
              </a:rPr>
              <a:t>hcp-Fe</a:t>
            </a:r>
            <a:r>
              <a:rPr kumimoji="1" lang="en-US" altLang="ja-JP" sz="3600" b="1" baseline="-25000" dirty="0" smtClean="0">
                <a:latin typeface="Times New Roman" pitchFamily="18" charset="0"/>
                <a:cs typeface="Times New Roman" pitchFamily="18" charset="0"/>
              </a:rPr>
              <a:t>0.83</a:t>
            </a:r>
            <a:r>
              <a:rPr kumimoji="1" lang="en-US" altLang="ja-JP" sz="3600" b="1" dirty="0" smtClean="0">
                <a:latin typeface="Times New Roman" pitchFamily="18" charset="0"/>
                <a:cs typeface="Times New Roman" pitchFamily="18" charset="0"/>
              </a:rPr>
              <a:t>Ni</a:t>
            </a:r>
            <a:r>
              <a:rPr kumimoji="1" lang="en-US" altLang="ja-JP" sz="3600" b="1" baseline="-25000" dirty="0" smtClean="0">
                <a:latin typeface="Times New Roman" pitchFamily="18" charset="0"/>
                <a:cs typeface="Times New Roman" pitchFamily="18" charset="0"/>
              </a:rPr>
              <a:t>0.09</a:t>
            </a:r>
            <a:r>
              <a:rPr kumimoji="1" lang="en-US" altLang="ja-JP" sz="3600" b="1" dirty="0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kumimoji="1" lang="en-US" altLang="ja-JP" sz="3600" b="1" baseline="-25000" dirty="0" smtClean="0">
                <a:latin typeface="Times New Roman" pitchFamily="18" charset="0"/>
                <a:cs typeface="Times New Roman" pitchFamily="18" charset="0"/>
              </a:rPr>
              <a:t>0.08</a:t>
            </a:r>
            <a:endParaRPr kumimoji="1" lang="ja-JP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724128" y="3356992"/>
            <a:ext cx="3313384" cy="107721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374GPa</a:t>
            </a:r>
            <a:r>
              <a:rPr lang="ja-JP" alt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(407 </a:t>
            </a:r>
            <a:r>
              <a:rPr lang="en-US" altLang="ja-JP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GPa</a:t>
            </a:r>
            <a:r>
              <a:rPr lang="en-US" altLang="ja-JP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 Holmes scale)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90339" y="1571885"/>
            <a:ext cx="3745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Sakai, </a:t>
            </a:r>
            <a:r>
              <a:rPr kumimoji="1" lang="en-US" altLang="ja-JP" sz="2400" dirty="0" err="1" smtClean="0">
                <a:latin typeface="Times New Roman" pitchFamily="18" charset="0"/>
                <a:cs typeface="Times New Roman" pitchFamily="18" charset="0"/>
              </a:rPr>
              <a:t>Ohtani</a:t>
            </a:r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, et al. (JGR, 2012)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159190" y="1543626"/>
            <a:ext cx="484858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Asanuma, </a:t>
            </a:r>
            <a:r>
              <a:rPr kumimoji="1" lang="en-US" altLang="ja-JP" sz="2400" dirty="0" err="1" smtClean="0">
                <a:latin typeface="Times New Roman" pitchFamily="18" charset="0"/>
                <a:cs typeface="Times New Roman" pitchFamily="18" charset="0"/>
              </a:rPr>
              <a:t>Ohtani</a:t>
            </a:r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 et al. (EPSL, 310, 113-118, 2011)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0" y="-18077"/>
            <a:ext cx="9144000" cy="7817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地球</a:t>
            </a:r>
            <a:r>
              <a:rPr lang="ja-JP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核構成物質の</a:t>
            </a:r>
            <a:r>
              <a:rPr kumimoji="1" lang="ja-JP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状態方程式</a:t>
            </a:r>
            <a:endParaRPr kumimoji="1" lang="ja-JP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728502" y="64886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20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94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611560" y="6396335"/>
            <a:ext cx="546579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latin typeface="Times New Roman" pitchFamily="18" charset="0"/>
                <a:cs typeface="Times New Roman" pitchFamily="18" charset="0"/>
              </a:rPr>
              <a:t>BL35XU </a:t>
            </a:r>
            <a:r>
              <a:rPr lang="ja-JP" altLang="en-US" sz="2400" b="1" dirty="0" smtClean="0">
                <a:latin typeface="Times New Roman" pitchFamily="18" charset="0"/>
                <a:cs typeface="Times New Roman" pitchFamily="18" charset="0"/>
              </a:rPr>
              <a:t>Ｘ線光学系</a:t>
            </a:r>
            <a:r>
              <a:rPr kumimoji="1" lang="en-US" altLang="ja-JP" sz="2400" b="1" dirty="0" smtClean="0">
                <a:latin typeface="Times New Roman" pitchFamily="18" charset="0"/>
                <a:cs typeface="Times New Roman" pitchFamily="18" charset="0"/>
              </a:rPr>
              <a:t>: Baron et al. (2000)</a:t>
            </a:r>
            <a:endParaRPr kumimoji="1" lang="ja-JP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D:\SK_DoctoralThesis\Thesis\Figs\Chap2\Layout35XU(c).png"/>
          <p:cNvPicPr>
            <a:picLocks noChangeAspect="1" noChangeArrowheads="1"/>
          </p:cNvPicPr>
          <p:nvPr/>
        </p:nvPicPr>
        <p:blipFill>
          <a:blip r:embed="rId3" cstate="print"/>
          <a:srcRect t="21349"/>
          <a:stretch>
            <a:fillRect/>
          </a:stretch>
        </p:blipFill>
        <p:spPr bwMode="auto">
          <a:xfrm>
            <a:off x="179512" y="4509120"/>
            <a:ext cx="7092280" cy="199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Users\Ohtani-Pana\Documents\実験・研究\SP8 2011B実験\2011B BL35XU\2011B Photo Nov25-Dec1\IXS2011B\high tempearture cell 2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656372"/>
            <a:ext cx="1619672" cy="216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1412776"/>
            <a:ext cx="298184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テキスト ボックス 20"/>
          <p:cNvSpPr txBox="1"/>
          <p:nvPr/>
        </p:nvSpPr>
        <p:spPr>
          <a:xfrm>
            <a:off x="2843808" y="414908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縦波の分散曲線</a:t>
            </a:r>
            <a:endParaRPr kumimoji="1" lang="ja-JP" altLang="en-US" dirty="0"/>
          </a:p>
        </p:txBody>
      </p:sp>
      <p:pic>
        <p:nvPicPr>
          <p:cNvPr id="22" name="Picture 2" descr="C:\Users\Ohtani-Pana\Dropbox\IXS\投稿版2012\Shiba2012 1a\IXS47_2_panel9(linear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1944216" cy="188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グループ化 22"/>
          <p:cNvGrpSpPr/>
          <p:nvPr/>
        </p:nvGrpSpPr>
        <p:grpSpPr>
          <a:xfrm>
            <a:off x="5148064" y="1049500"/>
            <a:ext cx="3744416" cy="3606872"/>
            <a:chOff x="1187624" y="123691"/>
            <a:chExt cx="6840760" cy="6487192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123691"/>
              <a:ext cx="6840760" cy="6487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5" name="直線コネクタ 24"/>
            <p:cNvCxnSpPr/>
            <p:nvPr/>
          </p:nvCxnSpPr>
          <p:spPr>
            <a:xfrm flipV="1">
              <a:off x="2051720" y="1165599"/>
              <a:ext cx="5544617" cy="44236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テキスト ボックス 25"/>
          <p:cNvSpPr txBox="1"/>
          <p:nvPr/>
        </p:nvSpPr>
        <p:spPr>
          <a:xfrm>
            <a:off x="395536" y="3573016"/>
            <a:ext cx="195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非弾性散乱データ</a:t>
            </a:r>
            <a:endParaRPr kumimoji="1" lang="en-US" altLang="ja-JP" dirty="0" smtClean="0"/>
          </a:p>
          <a:p>
            <a:r>
              <a:rPr lang="ja-JP" altLang="en-US" dirty="0" smtClean="0"/>
              <a:t>＠</a:t>
            </a:r>
            <a:r>
              <a:rPr lang="en-US" altLang="ja-JP" dirty="0" smtClean="0"/>
              <a:t>174GPa, 300 K</a:t>
            </a:r>
            <a:endParaRPr kumimoji="1" lang="ja-JP" altLang="en-US" dirty="0"/>
          </a:p>
        </p:txBody>
      </p:sp>
      <p:sp>
        <p:nvSpPr>
          <p:cNvPr id="27" name="下矢印 26"/>
          <p:cNvSpPr/>
          <p:nvPr/>
        </p:nvSpPr>
        <p:spPr>
          <a:xfrm>
            <a:off x="7596336" y="1844824"/>
            <a:ext cx="21602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938655" y="1403602"/>
            <a:ext cx="215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174 </a:t>
            </a:r>
            <a:r>
              <a:rPr kumimoji="1" lang="en-US" altLang="ja-JP" sz="2400" dirty="0" err="1" smtClean="0">
                <a:latin typeface="Times New Roman" pitchFamily="18" charset="0"/>
                <a:cs typeface="Times New Roman" pitchFamily="18" charset="0"/>
              </a:rPr>
              <a:t>GPa</a:t>
            </a:r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, 300 K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812360" y="2708920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PREM</a:t>
            </a:r>
            <a:r>
              <a:rPr kumimoji="1" lang="ja-JP" altLang="en-US" dirty="0" smtClean="0"/>
              <a:t>の内核</a:t>
            </a:r>
            <a:endParaRPr kumimoji="1" lang="ja-JP" altLang="en-US" dirty="0"/>
          </a:p>
        </p:txBody>
      </p:sp>
      <p:cxnSp>
        <p:nvCxnSpPr>
          <p:cNvPr id="31" name="直線矢印コネクタ 30"/>
          <p:cNvCxnSpPr>
            <a:stCxn id="29" idx="0"/>
          </p:cNvCxnSpPr>
          <p:nvPr/>
        </p:nvCxnSpPr>
        <p:spPr>
          <a:xfrm flipH="1" flipV="1">
            <a:off x="8100436" y="2204864"/>
            <a:ext cx="17997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円/楕円 32"/>
          <p:cNvSpPr/>
          <p:nvPr/>
        </p:nvSpPr>
        <p:spPr>
          <a:xfrm>
            <a:off x="7596336" y="2210098"/>
            <a:ext cx="288032" cy="28803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837033" y="6073169"/>
            <a:ext cx="226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ダイヤモンドアンビル高圧装置 </a:t>
            </a:r>
            <a:r>
              <a:rPr kumimoji="1" lang="en-US" altLang="ja-JP" sz="1600" dirty="0" smtClean="0"/>
              <a:t>(</a:t>
            </a:r>
            <a:r>
              <a:rPr kumimoji="1" lang="en-US" altLang="ja-JP" sz="1600" dirty="0" err="1" smtClean="0"/>
              <a:t>Ohtani</a:t>
            </a:r>
            <a:r>
              <a:rPr kumimoji="1" lang="en-US" altLang="ja-JP" sz="1600" dirty="0" smtClean="0"/>
              <a:t> et al., 2015)</a:t>
            </a:r>
            <a:endParaRPr kumimoji="1" lang="ja-JP" altLang="en-US" sz="1600" dirty="0"/>
          </a:p>
        </p:txBody>
      </p:sp>
      <p:sp>
        <p:nvSpPr>
          <p:cNvPr id="30" name="正方形/長方形 29"/>
          <p:cNvSpPr/>
          <p:nvPr/>
        </p:nvSpPr>
        <p:spPr>
          <a:xfrm>
            <a:off x="0" y="-23816"/>
            <a:ext cx="9144000" cy="781781"/>
          </a:xfrm>
          <a:prstGeom prst="rect">
            <a:avLst/>
          </a:prstGeom>
          <a:solidFill>
            <a:srgbClr val="007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Ｘ線非弾性散乱法による音速測定（１）</a:t>
            </a:r>
            <a:endParaRPr kumimoji="1" lang="ja-JP" alt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443744" y="3464594"/>
            <a:ext cx="249299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世界最高圧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981930"/>
            <a:ext cx="693865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err="1" smtClean="0">
                <a:latin typeface="Times New Roman" pitchFamily="18" charset="0"/>
                <a:cs typeface="Times New Roman" pitchFamily="18" charset="0"/>
              </a:rPr>
              <a:t>hcp</a:t>
            </a:r>
            <a:r>
              <a:rPr kumimoji="1" lang="en-US" altLang="ja-JP" sz="3200" b="1" dirty="0" smtClean="0">
                <a:latin typeface="Times New Roman" pitchFamily="18" charset="0"/>
                <a:cs typeface="Times New Roman" pitchFamily="18" charset="0"/>
              </a:rPr>
              <a:t>-Fe</a:t>
            </a:r>
            <a:r>
              <a:rPr kumimoji="1" lang="ja-JP" altLang="en-US" sz="3200" dirty="0" smtClean="0">
                <a:latin typeface="Times New Roman" pitchFamily="18" charset="0"/>
                <a:cs typeface="Times New Roman" pitchFamily="18" charset="0"/>
              </a:rPr>
              <a:t>の</a:t>
            </a:r>
            <a:r>
              <a:rPr kumimoji="1" lang="en-US" altLang="ja-JP" sz="3200" dirty="0" smtClean="0">
                <a:latin typeface="Times New Roman" pitchFamily="18" charset="0"/>
                <a:cs typeface="Times New Roman" pitchFamily="18" charset="0"/>
              </a:rPr>
              <a:t>163GPa, 3000 K</a:t>
            </a:r>
            <a:r>
              <a:rPr kumimoji="1" lang="ja-JP" altLang="en-US" sz="3200" dirty="0" smtClean="0">
                <a:latin typeface="Times New Roman" pitchFamily="18" charset="0"/>
                <a:cs typeface="Times New Roman" pitchFamily="18" charset="0"/>
              </a:rPr>
              <a:t>の測定</a:t>
            </a:r>
            <a:r>
              <a:rPr lang="ja-JP" altLang="en-US" sz="3200" dirty="0" smtClean="0">
                <a:latin typeface="Times New Roman" pitchFamily="18" charset="0"/>
                <a:cs typeface="Times New Roman" pitchFamily="18" charset="0"/>
              </a:rPr>
              <a:t>に成功</a:t>
            </a:r>
            <a:endParaRPr kumimoji="1" lang="en-US" altLang="ja-JP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728502" y="64886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938655" y="886078"/>
            <a:ext cx="199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Ohtani et al. (2013)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943965" y="2061339"/>
            <a:ext cx="232307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163 </a:t>
            </a:r>
            <a:r>
              <a:rPr kumimoji="1" lang="en-US" altLang="ja-JP" sz="2400" dirty="0" err="1" smtClean="0">
                <a:latin typeface="Times New Roman" pitchFamily="18" charset="0"/>
                <a:cs typeface="Times New Roman" pitchFamily="18" charset="0"/>
              </a:rPr>
              <a:t>GPa</a:t>
            </a:r>
            <a:r>
              <a:rPr kumimoji="1" lang="en-US" altLang="ja-JP" sz="2400" dirty="0" smtClean="0">
                <a:latin typeface="Times New Roman" pitchFamily="18" charset="0"/>
                <a:cs typeface="Times New Roman" pitchFamily="18" charset="0"/>
              </a:rPr>
              <a:t>, 3000 K</a:t>
            </a:r>
            <a:endParaRPr kumimoji="1"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9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テキスト ボックス 5"/>
          <p:cNvSpPr txBox="1">
            <a:spLocks noChangeArrowheads="1"/>
          </p:cNvSpPr>
          <p:nvPr/>
        </p:nvSpPr>
        <p:spPr bwMode="auto">
          <a:xfrm>
            <a:off x="27776" y="5265875"/>
            <a:ext cx="3155607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 smtClean="0">
                <a:cs typeface="Times New Roman" pitchFamily="18" charset="0"/>
              </a:rPr>
              <a:t>レーザー加熱システム</a:t>
            </a:r>
            <a:endParaRPr lang="en-US" altLang="ja-JP" sz="2400" b="1" dirty="0" smtClean="0"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 smtClean="0">
                <a:cs typeface="Times New Roman" pitchFamily="18" charset="0"/>
              </a:rPr>
              <a:t>Fukui et al. (2013)</a:t>
            </a:r>
            <a:endParaRPr lang="ja-JP" altLang="en-US" sz="2400" b="1" dirty="0">
              <a:cs typeface="Times New Roman" pitchFamily="18" charset="0"/>
            </a:endParaRPr>
          </a:p>
        </p:txBody>
      </p:sp>
      <p:sp>
        <p:nvSpPr>
          <p:cNvPr id="53252" name="テキスト ボックス 9"/>
          <p:cNvSpPr txBox="1">
            <a:spLocks noChangeArrowheads="1"/>
          </p:cNvSpPr>
          <p:nvPr/>
        </p:nvSpPr>
        <p:spPr bwMode="auto">
          <a:xfrm>
            <a:off x="1331640" y="1466781"/>
            <a:ext cx="684076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b="1" dirty="0" smtClean="0"/>
              <a:t>音速（非弾性散乱）と密度（</a:t>
            </a:r>
            <a:r>
              <a:rPr lang="en-US" altLang="ja-JP" sz="2800" b="1" dirty="0" smtClean="0"/>
              <a:t>X</a:t>
            </a:r>
            <a:r>
              <a:rPr lang="ja-JP" altLang="en-US" sz="2800" b="1" dirty="0" smtClean="0"/>
              <a:t>線粉末回折）の</a:t>
            </a:r>
            <a:endParaRPr lang="en-US" altLang="ja-JP" sz="2800" b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b="1" dirty="0" smtClean="0"/>
              <a:t>同時測定を可能にした</a:t>
            </a:r>
            <a:endParaRPr lang="ja-JP" altLang="en-US" sz="2800" b="1" dirty="0"/>
          </a:p>
        </p:txBody>
      </p:sp>
      <p:pic>
        <p:nvPicPr>
          <p:cNvPr id="53253" name="Picture 2" descr="C:\Users\Ohtani-Pana\Pictures\Cellの向きDec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" y="2758083"/>
            <a:ext cx="3222625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2" descr="C:\Users\Ohtani-Pana\Pictures\laser system完成版2012De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84" y="2673588"/>
            <a:ext cx="2635363" cy="399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テキスト ボックス 12"/>
          <p:cNvSpPr txBox="1">
            <a:spLocks noChangeArrowheads="1"/>
          </p:cNvSpPr>
          <p:nvPr/>
        </p:nvSpPr>
        <p:spPr bwMode="auto">
          <a:xfrm>
            <a:off x="5757996" y="2996952"/>
            <a:ext cx="3600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b="1" u="sng" dirty="0" smtClean="0">
                <a:cs typeface="Times New Roman" pitchFamily="18" charset="0"/>
              </a:rPr>
              <a:t>安定な超高温の発生</a:t>
            </a:r>
            <a:endParaRPr lang="en-US" altLang="ja-JP" sz="2800" b="1" u="sng" dirty="0" smtClean="0"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800" dirty="0" smtClean="0"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>
                <a:cs typeface="Times New Roman" pitchFamily="18" charset="0"/>
              </a:rPr>
              <a:t> </a:t>
            </a:r>
            <a:r>
              <a:rPr lang="en-US" altLang="ja-JP" sz="2800" dirty="0" smtClean="0">
                <a:cs typeface="Times New Roman" pitchFamily="18" charset="0"/>
              </a:rPr>
              <a:t>2300 K</a:t>
            </a:r>
            <a:r>
              <a:rPr lang="ja-JP" altLang="en-US" sz="2800" dirty="0" smtClean="0">
                <a:cs typeface="Times New Roman" pitchFamily="18" charset="0"/>
              </a:rPr>
              <a:t>で</a:t>
            </a:r>
            <a:r>
              <a:rPr lang="en-US" altLang="ja-JP" sz="2800" dirty="0" smtClean="0">
                <a:cs typeface="Times New Roman" pitchFamily="18" charset="0"/>
              </a:rPr>
              <a:t>31</a:t>
            </a:r>
            <a:r>
              <a:rPr lang="ja-JP" altLang="en-US" sz="2800" dirty="0" smtClean="0">
                <a:cs typeface="Times New Roman" pitchFamily="18" charset="0"/>
              </a:rPr>
              <a:t>時間保持</a:t>
            </a:r>
            <a:endParaRPr lang="en-US" altLang="ja-JP" sz="2800" dirty="0" smtClean="0"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800" dirty="0" smtClean="0"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 smtClean="0">
                <a:cs typeface="Times New Roman" pitchFamily="18" charset="0"/>
              </a:rPr>
              <a:t> 3000K</a:t>
            </a:r>
            <a:r>
              <a:rPr lang="ja-JP" altLang="en-US" sz="2800" dirty="0" smtClean="0">
                <a:cs typeface="Times New Roman" pitchFamily="18" charset="0"/>
              </a:rPr>
              <a:t>で</a:t>
            </a:r>
            <a:r>
              <a:rPr lang="en-US" altLang="ja-JP" sz="2800" dirty="0" smtClean="0">
                <a:cs typeface="Times New Roman" pitchFamily="18" charset="0"/>
              </a:rPr>
              <a:t>10</a:t>
            </a:r>
            <a:r>
              <a:rPr lang="ja-JP" altLang="en-US" sz="2800" dirty="0" smtClean="0">
                <a:cs typeface="Times New Roman" pitchFamily="18" charset="0"/>
              </a:rPr>
              <a:t>時間の</a:t>
            </a:r>
            <a:endParaRPr lang="en-US" altLang="ja-JP" sz="2800" dirty="0" smtClean="0"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 smtClean="0">
                <a:cs typeface="Times New Roman" pitchFamily="18" charset="0"/>
              </a:rPr>
              <a:t> 加熱・保持が可能</a:t>
            </a:r>
            <a:endParaRPr lang="en-US" altLang="ja-JP" sz="2800" dirty="0" smtClean="0">
              <a:cs typeface="Times New Roman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725296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22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168284" y="899138"/>
            <a:ext cx="703750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ja-JP" altLang="en-US" sz="2800" b="1" dirty="0" smtClean="0"/>
              <a:t>ポータブルレーザー加熱測温システムの開発</a:t>
            </a:r>
            <a:endParaRPr lang="ja-JP" altLang="en-US" sz="2800" dirty="0"/>
          </a:p>
        </p:txBody>
      </p:sp>
      <p:sp>
        <p:nvSpPr>
          <p:cNvPr id="12" name="正方形/長方形 11"/>
          <p:cNvSpPr/>
          <p:nvPr/>
        </p:nvSpPr>
        <p:spPr>
          <a:xfrm>
            <a:off x="10344" y="-35038"/>
            <a:ext cx="9144000" cy="835131"/>
          </a:xfrm>
          <a:prstGeom prst="rect">
            <a:avLst/>
          </a:prstGeom>
          <a:solidFill>
            <a:srgbClr val="007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Ｘ</a:t>
            </a:r>
            <a:r>
              <a:rPr kumimoji="1" lang="ja-JP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線非弾性散乱法による音速測定（２）</a:t>
            </a:r>
            <a:endParaRPr kumimoji="1" lang="ja-JP" alt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519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-1404664" y="-1035496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2300 K</a:t>
            </a:r>
            <a:r>
              <a:rPr kumimoji="1" lang="ja-JP" altLang="en-US" sz="2000" dirty="0" smtClean="0">
                <a:latin typeface="Times New Roman" pitchFamily="18" charset="0"/>
                <a:cs typeface="Times New Roman" pitchFamily="18" charset="0"/>
              </a:rPr>
              <a:t>において</a:t>
            </a:r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31</a:t>
            </a:r>
            <a:r>
              <a:rPr kumimoji="1" lang="ja-JP" altLang="en-US" sz="2000" dirty="0" smtClean="0">
                <a:latin typeface="Times New Roman" pitchFamily="18" charset="0"/>
                <a:cs typeface="Times New Roman" pitchFamily="18" charset="0"/>
              </a:rPr>
              <a:t>時間安定</a:t>
            </a:r>
            <a:endParaRPr kumimoji="1"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3000 K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において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ja-JP" altLang="en-US" sz="2000" dirty="0" smtClean="0">
                <a:latin typeface="Times New Roman" pitchFamily="18" charset="0"/>
                <a:cs typeface="Times New Roman" pitchFamily="18" charset="0"/>
              </a:rPr>
              <a:t>時間安定</a:t>
            </a:r>
            <a:endParaRPr kumimoji="1" lang="ja-JP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0344" y="-35038"/>
            <a:ext cx="9144000" cy="835131"/>
          </a:xfrm>
          <a:prstGeom prst="rect">
            <a:avLst/>
          </a:prstGeom>
          <a:solidFill>
            <a:srgbClr val="007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Ｘ</a:t>
            </a:r>
            <a:r>
              <a:rPr kumimoji="1" lang="ja-JP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線非弾性散乱法による音速測定（３）</a:t>
            </a:r>
            <a:endParaRPr kumimoji="1" lang="ja-JP" alt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846025" y="-1827584"/>
            <a:ext cx="1806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Fukui et al., 2014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13173" y="961688"/>
            <a:ext cx="9141171" cy="5881428"/>
            <a:chOff x="3433009" y="1034657"/>
            <a:chExt cx="9141171" cy="5881428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3433009" y="1034657"/>
              <a:ext cx="547260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dirty="0" smtClean="0"/>
                <a:t>縦波速度：</a:t>
              </a:r>
              <a:r>
                <a:rPr kumimoji="1" lang="en-US" altLang="ja-JP" sz="3200" dirty="0" smtClean="0">
                  <a:latin typeface="Times New Roman" pitchFamily="18" charset="0"/>
                  <a:cs typeface="Times New Roman" pitchFamily="18" charset="0"/>
                </a:rPr>
                <a:t>163 </a:t>
              </a:r>
              <a:r>
                <a:rPr kumimoji="1" lang="en-US" altLang="ja-JP" sz="3200" dirty="0" err="1" smtClean="0">
                  <a:latin typeface="Times New Roman" pitchFamily="18" charset="0"/>
                  <a:cs typeface="Times New Roman" pitchFamily="18" charset="0"/>
                </a:rPr>
                <a:t>GPa</a:t>
              </a:r>
              <a:r>
                <a:rPr kumimoji="1" lang="en-US" altLang="ja-JP" sz="3200" dirty="0" smtClean="0">
                  <a:latin typeface="Times New Roman" pitchFamily="18" charset="0"/>
                  <a:cs typeface="Times New Roman" pitchFamily="18" charset="0"/>
                </a:rPr>
                <a:t>, 3000 K</a:t>
              </a:r>
              <a:r>
                <a:rPr kumimoji="1" lang="ja-JP" altLang="en-US" sz="3200" dirty="0" smtClean="0"/>
                <a:t>の測定に成功：</a:t>
              </a:r>
              <a:r>
                <a:rPr kumimoji="1" lang="ja-JP" altLang="en-US" sz="3600" dirty="0" smtClean="0"/>
                <a:t>　</a:t>
              </a:r>
              <a:endParaRPr kumimoji="1" lang="ja-JP" altLang="en-US" sz="3600" b="1" dirty="0">
                <a:solidFill>
                  <a:srgbClr val="FF0000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4345" y="2491191"/>
              <a:ext cx="4824536" cy="3779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グループ化 4"/>
            <p:cNvGrpSpPr/>
            <p:nvPr/>
          </p:nvGrpSpPr>
          <p:grpSpPr>
            <a:xfrm>
              <a:off x="4462075" y="2494122"/>
              <a:ext cx="8112105" cy="4421963"/>
              <a:chOff x="4462075" y="2494122"/>
              <a:chExt cx="8112105" cy="4421963"/>
            </a:xfrm>
          </p:grpSpPr>
          <p:sp>
            <p:nvSpPr>
              <p:cNvPr id="11" name="テキスト ボックス 10"/>
              <p:cNvSpPr txBox="1"/>
              <p:nvPr/>
            </p:nvSpPr>
            <p:spPr>
              <a:xfrm rot="-2400000">
                <a:off x="4931959" y="4919112"/>
                <a:ext cx="88357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dirty="0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300 K</a:t>
                </a:r>
              </a:p>
              <a:p>
                <a:r>
                  <a:rPr lang="en-US" altLang="ja-JP" sz="1200" dirty="0" smtClean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2300 K</a:t>
                </a:r>
              </a:p>
              <a:p>
                <a:r>
                  <a:rPr lang="en-US" altLang="ja-JP" sz="20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3000</a:t>
                </a:r>
                <a:r>
                  <a:rPr kumimoji="1" lang="en-US" altLang="ja-JP" sz="20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K</a:t>
                </a:r>
                <a:endParaRPr kumimoji="1" lang="ja-JP" altLang="en-US" sz="2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円/楕円 12"/>
              <p:cNvSpPr/>
              <p:nvPr/>
            </p:nvSpPr>
            <p:spPr>
              <a:xfrm rot="-1680000">
                <a:off x="7386834" y="3386511"/>
                <a:ext cx="695639" cy="21324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5042735" y="3279744"/>
                <a:ext cx="12747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Times New Roman" pitchFamily="18" charset="0"/>
                    <a:cs typeface="Times New Roman" pitchFamily="18" charset="0"/>
                  </a:rPr>
                  <a:t>PREM</a:t>
                </a:r>
                <a:r>
                  <a:rPr kumimoji="1" lang="ja-JP" altLang="en-US" dirty="0" smtClean="0">
                    <a:latin typeface="Times New Roman" pitchFamily="18" charset="0"/>
                    <a:cs typeface="Times New Roman" pitchFamily="18" charset="0"/>
                  </a:rPr>
                  <a:t>内核</a:t>
                </a:r>
                <a:endParaRPr kumimoji="1" lang="ja-JP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角丸四角形 15"/>
              <p:cNvSpPr/>
              <p:nvPr/>
            </p:nvSpPr>
            <p:spPr>
              <a:xfrm>
                <a:off x="4716016" y="2985628"/>
                <a:ext cx="144016" cy="216024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" name="直線矢印コネクタ 18"/>
              <p:cNvCxnSpPr/>
              <p:nvPr/>
            </p:nvCxnSpPr>
            <p:spPr>
              <a:xfrm flipV="1">
                <a:off x="6303575" y="4310532"/>
                <a:ext cx="428665" cy="138732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テキスト ボックス 19"/>
              <p:cNvSpPr txBox="1"/>
              <p:nvPr/>
            </p:nvSpPr>
            <p:spPr>
              <a:xfrm>
                <a:off x="5680089" y="5697856"/>
                <a:ext cx="16722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Times New Roman" pitchFamily="18" charset="0"/>
                    <a:cs typeface="Times New Roman" pitchFamily="18" charset="0"/>
                  </a:rPr>
                  <a:t>164GPa, 3000K</a:t>
                </a:r>
                <a:endParaRPr kumimoji="1" lang="ja-JP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6" name="直線矢印コネクタ 25"/>
              <p:cNvCxnSpPr/>
              <p:nvPr/>
            </p:nvCxnSpPr>
            <p:spPr>
              <a:xfrm>
                <a:off x="6400925" y="3489674"/>
                <a:ext cx="114559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テキスト ボックス 21"/>
              <p:cNvSpPr txBox="1"/>
              <p:nvPr/>
            </p:nvSpPr>
            <p:spPr>
              <a:xfrm>
                <a:off x="12158682" y="6546753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Times New Roman" pitchFamily="18" charset="0"/>
                    <a:cs typeface="Times New Roman" pitchFamily="18" charset="0"/>
                  </a:rPr>
                  <a:t>23</a:t>
                </a:r>
                <a:endParaRPr kumimoji="1" lang="ja-JP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6345920" y="2494122"/>
                <a:ext cx="19028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err="1" smtClean="0">
                    <a:latin typeface="Times New Roman" pitchFamily="18" charset="0"/>
                    <a:cs typeface="Times New Roman" pitchFamily="18" charset="0"/>
                  </a:rPr>
                  <a:t>hcpFe</a:t>
                </a:r>
                <a:r>
                  <a:rPr kumimoji="1" lang="en-US" altLang="ja-JP" dirty="0" smtClean="0">
                    <a:latin typeface="Times New Roman" pitchFamily="18" charset="0"/>
                    <a:cs typeface="Times New Roman" pitchFamily="18" charset="0"/>
                  </a:rPr>
                  <a:t>@</a:t>
                </a:r>
                <a:r>
                  <a:rPr kumimoji="1" lang="ja-JP" altLang="en-US" dirty="0" smtClean="0">
                    <a:latin typeface="Times New Roman" pitchFamily="18" charset="0"/>
                    <a:cs typeface="Times New Roman" pitchFamily="18" charset="0"/>
                  </a:rPr>
                  <a:t>内核境界</a:t>
                </a:r>
                <a:endParaRPr kumimoji="1" lang="en-US" altLang="ja-JP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kumimoji="1" lang="en-US" altLang="ja-JP" dirty="0" smtClean="0">
                    <a:latin typeface="Times New Roman" pitchFamily="18" charset="0"/>
                    <a:cs typeface="Times New Roman" pitchFamily="18" charset="0"/>
                  </a:rPr>
                  <a:t>(330GPa,5500K)</a:t>
                </a:r>
                <a:endParaRPr kumimoji="1" lang="ja-JP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4503671" y="2600907"/>
                <a:ext cx="1694695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000" b="1" dirty="0" err="1" smtClean="0">
                    <a:latin typeface="Times New Roman" pitchFamily="18" charset="0"/>
                    <a:cs typeface="Times New Roman" pitchFamily="18" charset="0"/>
                  </a:rPr>
                  <a:t>hcp</a:t>
                </a:r>
                <a:r>
                  <a:rPr kumimoji="1" lang="en-US" altLang="ja-JP" sz="4000" b="1" dirty="0" smtClean="0">
                    <a:latin typeface="Times New Roman" pitchFamily="18" charset="0"/>
                    <a:cs typeface="Times New Roman" pitchFamily="18" charset="0"/>
                  </a:rPr>
                  <a:t>-Fe</a:t>
                </a:r>
                <a:endParaRPr kumimoji="1" lang="ja-JP" altLang="en-US" sz="4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>
                <a:off x="8035597" y="3129644"/>
                <a:ext cx="144016" cy="14401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2075" y="6311306"/>
                <a:ext cx="3664380" cy="57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テキスト ボックス 3"/>
            <p:cNvSpPr txBox="1"/>
            <p:nvPr/>
          </p:nvSpPr>
          <p:spPr>
            <a:xfrm>
              <a:off x="6435561" y="1627139"/>
              <a:ext cx="1723549" cy="70788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4000" dirty="0" smtClean="0">
                  <a:solidFill>
                    <a:srgbClr val="FF0000"/>
                  </a:solidFill>
                </a:rPr>
                <a:t>世界</a:t>
              </a:r>
              <a:r>
                <a:rPr lang="ja-JP" altLang="en-US" sz="4000" dirty="0">
                  <a:solidFill>
                    <a:srgbClr val="FF0000"/>
                  </a:solidFill>
                </a:rPr>
                <a:t>初</a:t>
              </a:r>
              <a:endParaRPr kumimoji="1" lang="ja-JP" altLang="en-US" sz="4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5" name="図 24" descr="C:\Users\Tatsuya SAKAMAKI\Desktop\Mar11_Fig4_v2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917" y="2458158"/>
            <a:ext cx="4315083" cy="40850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5666658" y="1042100"/>
            <a:ext cx="3279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軽元素の固溶の効果の</a:t>
            </a:r>
            <a:r>
              <a:rPr lang="ja-JP" altLang="en-US" sz="2400" dirty="0" smtClean="0">
                <a:solidFill>
                  <a:srgbClr val="FF0000"/>
                </a:solidFill>
              </a:rPr>
              <a:t>予測</a:t>
            </a:r>
            <a:r>
              <a:rPr kumimoji="1" lang="ja-JP" altLang="en-US" sz="2400" dirty="0" smtClean="0"/>
              <a:t>（温度効果を</a:t>
            </a:r>
            <a:r>
              <a:rPr kumimoji="1" lang="en-US" altLang="ja-JP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hcp</a:t>
            </a:r>
            <a:r>
              <a:rPr kumimoji="1"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-Fe</a:t>
            </a:r>
            <a:r>
              <a:rPr kumimoji="1" lang="ja-JP" altLang="en-US" sz="2400" dirty="0" smtClean="0"/>
              <a:t>と同じと仮定）</a:t>
            </a:r>
            <a:endParaRPr kumimoji="1" lang="ja-JP" altLang="en-US" sz="2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376468" y="3154375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1" lang="ja-JP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93435" y="2901120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1" lang="ja-JP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577806" y="440800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kumimoji="1" lang="ja-JP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764282" y="4669615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endParaRPr kumimoji="1" lang="ja-JP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613305" y="496925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kumimoji="1" lang="ja-JP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123181" y="4674433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endParaRPr kumimoji="1" lang="ja-JP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4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150"/>
            <a:ext cx="8991862" cy="50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235283" y="5517232"/>
            <a:ext cx="127470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/>
              <a:t>　　　　</a:t>
            </a:r>
            <a:endParaRPr kumimoji="1" lang="ja-JP" altLang="en-US" sz="3200" dirty="0"/>
          </a:p>
        </p:txBody>
      </p:sp>
      <p:sp>
        <p:nvSpPr>
          <p:cNvPr id="4" name="正方形/長方形 3"/>
          <p:cNvSpPr/>
          <p:nvPr/>
        </p:nvSpPr>
        <p:spPr>
          <a:xfrm>
            <a:off x="17199" y="-34915"/>
            <a:ext cx="9144000" cy="781781"/>
          </a:xfrm>
          <a:prstGeom prst="rect">
            <a:avLst/>
          </a:prstGeom>
          <a:solidFill>
            <a:srgbClr val="0B0BE5"/>
          </a:solidFill>
          <a:ln>
            <a:solidFill>
              <a:srgbClr val="0B0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7504" y="100535"/>
            <a:ext cx="9254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solidFill>
                  <a:srgbClr val="FFFF00"/>
                </a:solidFill>
              </a:rPr>
              <a:t>放射光メスバウア分光・粉末回折</a:t>
            </a:r>
            <a:r>
              <a:rPr lang="ja-JP" altLang="en-US" sz="3600" smtClean="0">
                <a:solidFill>
                  <a:srgbClr val="FFFF00"/>
                </a:solidFill>
              </a:rPr>
              <a:t>同時測定（１）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728502" y="6488668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24</a:t>
            </a:r>
          </a:p>
          <a:p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48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43" y="2090898"/>
            <a:ext cx="9010055" cy="3759398"/>
          </a:xfrm>
          <a:prstGeom prst="rect">
            <a:avLst/>
          </a:prstGeom>
        </p:spPr>
      </p:pic>
      <p:sp>
        <p:nvSpPr>
          <p:cNvPr id="4" name="Rectangle 59"/>
          <p:cNvSpPr>
            <a:spLocks/>
          </p:cNvSpPr>
          <p:nvPr/>
        </p:nvSpPr>
        <p:spPr bwMode="auto">
          <a:xfrm>
            <a:off x="785763" y="926200"/>
            <a:ext cx="7848872" cy="36004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ja-JP" altLang="en-US" sz="3200" b="1" dirty="0" smtClean="0">
                <a:latin typeface="+mj-lt"/>
                <a:cs typeface="Tahoma"/>
              </a:rPr>
              <a:t>メスバウア法の導入とレーザー加熱システム</a:t>
            </a:r>
            <a:endParaRPr lang="en-US" altLang="ja-JP" sz="3200" b="1" dirty="0">
              <a:latin typeface="+mj-lt"/>
              <a:ea typeface="ＭＳ Ｐゴシック" charset="0"/>
              <a:cs typeface="Tahoma"/>
              <a:sym typeface="Tahoma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084168" y="2944829"/>
            <a:ext cx="18421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800" b="1" dirty="0">
                <a:solidFill>
                  <a:srgbClr val="7030A0"/>
                </a:solidFill>
                <a:cs typeface="Tahoma"/>
              </a:rPr>
              <a:t>SR-MS</a:t>
            </a:r>
            <a:endParaRPr lang="ja-JP" altLang="en-US" sz="4800" dirty="0">
              <a:solidFill>
                <a:srgbClr val="7030A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1439987"/>
            <a:ext cx="2448272" cy="115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kumimoji="1" lang="en-US" altLang="ja-JP" sz="4800" b="1" dirty="0" smtClean="0">
                <a:solidFill>
                  <a:srgbClr val="7030A0"/>
                </a:solidFill>
              </a:rPr>
              <a:t>Laser heating</a:t>
            </a:r>
            <a:endParaRPr kumimoji="1" lang="ja-JP" altLang="en-US" sz="4800" b="1" dirty="0">
              <a:solidFill>
                <a:srgbClr val="7030A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038350" y="2362200"/>
            <a:ext cx="946150" cy="33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Laser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343400" y="2069584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28.8</a:t>
            </a:r>
            <a:endParaRPr kumimoji="1" lang="ja-JP" altLang="en-US" sz="2000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2990850" y="2355850"/>
            <a:ext cx="1483864" cy="946150"/>
            <a:chOff x="2990850" y="2355850"/>
            <a:chExt cx="1483864" cy="946150"/>
          </a:xfrm>
        </p:grpSpPr>
        <p:sp>
          <p:nvSpPr>
            <p:cNvPr id="12" name="フリーフォーム 11"/>
            <p:cNvSpPr/>
            <p:nvPr/>
          </p:nvSpPr>
          <p:spPr>
            <a:xfrm>
              <a:off x="3124200" y="2444750"/>
              <a:ext cx="527050" cy="844550"/>
            </a:xfrm>
            <a:custGeom>
              <a:avLst/>
              <a:gdLst>
                <a:gd name="connsiteX0" fmla="*/ 0 w 527050"/>
                <a:gd name="connsiteY0" fmla="*/ 0 h 844550"/>
                <a:gd name="connsiteX1" fmla="*/ 0 w 527050"/>
                <a:gd name="connsiteY1" fmla="*/ 679450 h 844550"/>
                <a:gd name="connsiteX2" fmla="*/ 527050 w 527050"/>
                <a:gd name="connsiteY2" fmla="*/ 844550 h 84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7050" h="844550">
                  <a:moveTo>
                    <a:pt x="0" y="0"/>
                  </a:moveTo>
                  <a:lnTo>
                    <a:pt x="0" y="679450"/>
                  </a:lnTo>
                  <a:lnTo>
                    <a:pt x="527050" y="84455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n>
                  <a:solidFill>
                    <a:schemeClr val="accent2"/>
                  </a:solidFill>
                </a:ln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3941006" y="2368550"/>
              <a:ext cx="4699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 10"/>
            <p:cNvSpPr/>
            <p:nvPr/>
          </p:nvSpPr>
          <p:spPr>
            <a:xfrm>
              <a:off x="2990850" y="2438400"/>
              <a:ext cx="1409700" cy="863600"/>
            </a:xfrm>
            <a:custGeom>
              <a:avLst/>
              <a:gdLst>
                <a:gd name="connsiteX0" fmla="*/ 0 w 1409700"/>
                <a:gd name="connsiteY0" fmla="*/ 19050 h 857250"/>
                <a:gd name="connsiteX1" fmla="*/ 1390650 w 1409700"/>
                <a:gd name="connsiteY1" fmla="*/ 0 h 857250"/>
                <a:gd name="connsiteX2" fmla="*/ 1403350 w 1409700"/>
                <a:gd name="connsiteY2" fmla="*/ 444500 h 857250"/>
                <a:gd name="connsiteX3" fmla="*/ 1409700 w 1409700"/>
                <a:gd name="connsiteY3" fmla="*/ 628650 h 857250"/>
                <a:gd name="connsiteX4" fmla="*/ 742950 w 1409700"/>
                <a:gd name="connsiteY4" fmla="*/ 857250 h 857250"/>
                <a:gd name="connsiteX0" fmla="*/ 0 w 1409700"/>
                <a:gd name="connsiteY0" fmla="*/ 0 h 857250"/>
                <a:gd name="connsiteX1" fmla="*/ 1390650 w 1409700"/>
                <a:gd name="connsiteY1" fmla="*/ 0 h 857250"/>
                <a:gd name="connsiteX2" fmla="*/ 1403350 w 1409700"/>
                <a:gd name="connsiteY2" fmla="*/ 444500 h 857250"/>
                <a:gd name="connsiteX3" fmla="*/ 1409700 w 1409700"/>
                <a:gd name="connsiteY3" fmla="*/ 628650 h 857250"/>
                <a:gd name="connsiteX4" fmla="*/ 742950 w 1409700"/>
                <a:gd name="connsiteY4" fmla="*/ 857250 h 857250"/>
                <a:gd name="connsiteX0" fmla="*/ 0 w 1416050"/>
                <a:gd name="connsiteY0" fmla="*/ 0 h 857250"/>
                <a:gd name="connsiteX1" fmla="*/ 1416050 w 1416050"/>
                <a:gd name="connsiteY1" fmla="*/ 0 h 857250"/>
                <a:gd name="connsiteX2" fmla="*/ 1403350 w 1416050"/>
                <a:gd name="connsiteY2" fmla="*/ 444500 h 857250"/>
                <a:gd name="connsiteX3" fmla="*/ 1409700 w 1416050"/>
                <a:gd name="connsiteY3" fmla="*/ 628650 h 857250"/>
                <a:gd name="connsiteX4" fmla="*/ 742950 w 1416050"/>
                <a:gd name="connsiteY4" fmla="*/ 857250 h 857250"/>
                <a:gd name="connsiteX0" fmla="*/ 0 w 1416050"/>
                <a:gd name="connsiteY0" fmla="*/ 0 h 857250"/>
                <a:gd name="connsiteX1" fmla="*/ 1416050 w 1416050"/>
                <a:gd name="connsiteY1" fmla="*/ 0 h 857250"/>
                <a:gd name="connsiteX2" fmla="*/ 1403350 w 1416050"/>
                <a:gd name="connsiteY2" fmla="*/ 444500 h 857250"/>
                <a:gd name="connsiteX3" fmla="*/ 1397000 w 1416050"/>
                <a:gd name="connsiteY3" fmla="*/ 641350 h 857250"/>
                <a:gd name="connsiteX4" fmla="*/ 742950 w 1416050"/>
                <a:gd name="connsiteY4" fmla="*/ 857250 h 857250"/>
                <a:gd name="connsiteX0" fmla="*/ 0 w 1403350"/>
                <a:gd name="connsiteY0" fmla="*/ 0 h 857250"/>
                <a:gd name="connsiteX1" fmla="*/ 1390650 w 1403350"/>
                <a:gd name="connsiteY1" fmla="*/ 0 h 857250"/>
                <a:gd name="connsiteX2" fmla="*/ 1403350 w 1403350"/>
                <a:gd name="connsiteY2" fmla="*/ 444500 h 857250"/>
                <a:gd name="connsiteX3" fmla="*/ 1397000 w 1403350"/>
                <a:gd name="connsiteY3" fmla="*/ 641350 h 857250"/>
                <a:gd name="connsiteX4" fmla="*/ 742950 w 1403350"/>
                <a:gd name="connsiteY4" fmla="*/ 857250 h 857250"/>
                <a:gd name="connsiteX0" fmla="*/ 0 w 1422400"/>
                <a:gd name="connsiteY0" fmla="*/ 0 h 857250"/>
                <a:gd name="connsiteX1" fmla="*/ 1390650 w 1422400"/>
                <a:gd name="connsiteY1" fmla="*/ 0 h 857250"/>
                <a:gd name="connsiteX2" fmla="*/ 1403350 w 1422400"/>
                <a:gd name="connsiteY2" fmla="*/ 444500 h 857250"/>
                <a:gd name="connsiteX3" fmla="*/ 1422400 w 1422400"/>
                <a:gd name="connsiteY3" fmla="*/ 647700 h 857250"/>
                <a:gd name="connsiteX4" fmla="*/ 742950 w 1422400"/>
                <a:gd name="connsiteY4" fmla="*/ 857250 h 857250"/>
                <a:gd name="connsiteX0" fmla="*/ 0 w 1428750"/>
                <a:gd name="connsiteY0" fmla="*/ 0 h 857250"/>
                <a:gd name="connsiteX1" fmla="*/ 1390650 w 1428750"/>
                <a:gd name="connsiteY1" fmla="*/ 0 h 857250"/>
                <a:gd name="connsiteX2" fmla="*/ 1403350 w 1428750"/>
                <a:gd name="connsiteY2" fmla="*/ 444500 h 857250"/>
                <a:gd name="connsiteX3" fmla="*/ 1428750 w 1428750"/>
                <a:gd name="connsiteY3" fmla="*/ 660400 h 857250"/>
                <a:gd name="connsiteX4" fmla="*/ 742950 w 1428750"/>
                <a:gd name="connsiteY4" fmla="*/ 857250 h 857250"/>
                <a:gd name="connsiteX0" fmla="*/ 0 w 1403350"/>
                <a:gd name="connsiteY0" fmla="*/ 0 h 857250"/>
                <a:gd name="connsiteX1" fmla="*/ 1390650 w 1403350"/>
                <a:gd name="connsiteY1" fmla="*/ 0 h 857250"/>
                <a:gd name="connsiteX2" fmla="*/ 1403350 w 1403350"/>
                <a:gd name="connsiteY2" fmla="*/ 444500 h 857250"/>
                <a:gd name="connsiteX3" fmla="*/ 1403350 w 1403350"/>
                <a:gd name="connsiteY3" fmla="*/ 673100 h 857250"/>
                <a:gd name="connsiteX4" fmla="*/ 742950 w 1403350"/>
                <a:gd name="connsiteY4" fmla="*/ 857250 h 857250"/>
                <a:gd name="connsiteX0" fmla="*/ 0 w 1403350"/>
                <a:gd name="connsiteY0" fmla="*/ 0 h 857250"/>
                <a:gd name="connsiteX1" fmla="*/ 1390650 w 1403350"/>
                <a:gd name="connsiteY1" fmla="*/ 0 h 857250"/>
                <a:gd name="connsiteX2" fmla="*/ 1403350 w 1403350"/>
                <a:gd name="connsiteY2" fmla="*/ 666750 h 857250"/>
                <a:gd name="connsiteX3" fmla="*/ 1403350 w 1403350"/>
                <a:gd name="connsiteY3" fmla="*/ 673100 h 857250"/>
                <a:gd name="connsiteX4" fmla="*/ 742950 w 1403350"/>
                <a:gd name="connsiteY4" fmla="*/ 857250 h 857250"/>
                <a:gd name="connsiteX0" fmla="*/ 0 w 1416050"/>
                <a:gd name="connsiteY0" fmla="*/ 6350 h 863600"/>
                <a:gd name="connsiteX1" fmla="*/ 1416050 w 1416050"/>
                <a:gd name="connsiteY1" fmla="*/ 0 h 863600"/>
                <a:gd name="connsiteX2" fmla="*/ 1403350 w 1416050"/>
                <a:gd name="connsiteY2" fmla="*/ 673100 h 863600"/>
                <a:gd name="connsiteX3" fmla="*/ 1403350 w 1416050"/>
                <a:gd name="connsiteY3" fmla="*/ 679450 h 863600"/>
                <a:gd name="connsiteX4" fmla="*/ 742950 w 1416050"/>
                <a:gd name="connsiteY4" fmla="*/ 863600 h 863600"/>
                <a:gd name="connsiteX0" fmla="*/ 0 w 1416050"/>
                <a:gd name="connsiteY0" fmla="*/ 6350 h 863600"/>
                <a:gd name="connsiteX1" fmla="*/ 1416050 w 1416050"/>
                <a:gd name="connsiteY1" fmla="*/ 0 h 863600"/>
                <a:gd name="connsiteX2" fmla="*/ 1403350 w 1416050"/>
                <a:gd name="connsiteY2" fmla="*/ 673100 h 863600"/>
                <a:gd name="connsiteX3" fmla="*/ 1409700 w 1416050"/>
                <a:gd name="connsiteY3" fmla="*/ 685800 h 863600"/>
                <a:gd name="connsiteX4" fmla="*/ 742950 w 1416050"/>
                <a:gd name="connsiteY4" fmla="*/ 863600 h 863600"/>
                <a:gd name="connsiteX0" fmla="*/ 0 w 1409700"/>
                <a:gd name="connsiteY0" fmla="*/ 6350 h 863600"/>
                <a:gd name="connsiteX1" fmla="*/ 1403350 w 1409700"/>
                <a:gd name="connsiteY1" fmla="*/ 0 h 863600"/>
                <a:gd name="connsiteX2" fmla="*/ 1403350 w 1409700"/>
                <a:gd name="connsiteY2" fmla="*/ 673100 h 863600"/>
                <a:gd name="connsiteX3" fmla="*/ 1409700 w 1409700"/>
                <a:gd name="connsiteY3" fmla="*/ 685800 h 863600"/>
                <a:gd name="connsiteX4" fmla="*/ 742950 w 1409700"/>
                <a:gd name="connsiteY4" fmla="*/ 863600 h 86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00" h="863600">
                  <a:moveTo>
                    <a:pt x="0" y="6350"/>
                  </a:moveTo>
                  <a:lnTo>
                    <a:pt x="1403350" y="0"/>
                  </a:lnTo>
                  <a:lnTo>
                    <a:pt x="1403350" y="673100"/>
                  </a:lnTo>
                  <a:lnTo>
                    <a:pt x="1409700" y="685800"/>
                  </a:lnTo>
                  <a:lnTo>
                    <a:pt x="742950" y="863600"/>
                  </a:lnTo>
                </a:path>
              </a:pathLst>
            </a:custGeom>
            <a:noFill/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endParaRPr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3071121" y="2355850"/>
              <a:ext cx="148329" cy="17145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4326385" y="2362200"/>
              <a:ext cx="148329" cy="17145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3050035" y="3054350"/>
              <a:ext cx="148329" cy="17145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>
              <a:off x="4326385" y="3021814"/>
              <a:ext cx="148329" cy="20398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テキスト ボックス 27"/>
          <p:cNvSpPr txBox="1"/>
          <p:nvPr/>
        </p:nvSpPr>
        <p:spPr>
          <a:xfrm>
            <a:off x="2234308" y="1567678"/>
            <a:ext cx="2691763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斜め入射光学系</a:t>
            </a:r>
            <a:endParaRPr kumimoji="1" lang="ja-JP" altLang="en-US" sz="2800" dirty="0"/>
          </a:p>
        </p:txBody>
      </p:sp>
      <p:sp>
        <p:nvSpPr>
          <p:cNvPr id="15" name="円/楕円 14"/>
          <p:cNvSpPr/>
          <p:nvPr/>
        </p:nvSpPr>
        <p:spPr>
          <a:xfrm>
            <a:off x="8439150" y="238596"/>
            <a:ext cx="323850" cy="3231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722532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25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1809530" y="3988493"/>
            <a:ext cx="2660934" cy="1641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3651250" y="3831886"/>
            <a:ext cx="202018" cy="138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17199" y="-34915"/>
            <a:ext cx="9144000" cy="781781"/>
          </a:xfrm>
          <a:prstGeom prst="rect">
            <a:avLst/>
          </a:prstGeom>
          <a:solidFill>
            <a:srgbClr val="0B0BE5"/>
          </a:solidFill>
          <a:ln>
            <a:solidFill>
              <a:srgbClr val="0B0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92627" y="98167"/>
            <a:ext cx="9254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solidFill>
                  <a:srgbClr val="FFFF00"/>
                </a:solidFill>
              </a:rPr>
              <a:t>放射光メスバウア分光・粉末回折同時測定（２）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03036" y="4656027"/>
            <a:ext cx="4149030" cy="1603803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marL="401822" indent="-401822">
              <a:buFont typeface="Wingdings" charset="2"/>
              <a:buChar char="ü"/>
            </a:pPr>
            <a:r>
              <a:rPr lang="en-US" altLang="ja-JP" sz="2500" dirty="0"/>
              <a:t> </a:t>
            </a:r>
            <a:r>
              <a:rPr lang="ja-JP" altLang="en-US" sz="2500" b="1" dirty="0" smtClean="0">
                <a:solidFill>
                  <a:srgbClr val="C00000"/>
                </a:solidFill>
              </a:rPr>
              <a:t>斜め入射光学系</a:t>
            </a:r>
            <a:r>
              <a:rPr lang="ja-JP" altLang="en-US" sz="2500" dirty="0" smtClean="0"/>
              <a:t>の導入とメスバウア分光（</a:t>
            </a:r>
            <a:r>
              <a:rPr lang="en-US" altLang="ja-JP" sz="2500" dirty="0" smtClean="0"/>
              <a:t>SR-MS)</a:t>
            </a:r>
            <a:r>
              <a:rPr lang="ja-JP" altLang="en-US" sz="2500" dirty="0" smtClean="0"/>
              <a:t>・</a:t>
            </a:r>
            <a:r>
              <a:rPr lang="en-US" altLang="ja-JP" sz="2500" dirty="0" smtClean="0"/>
              <a:t>X</a:t>
            </a:r>
            <a:r>
              <a:rPr lang="ja-JP" altLang="en-US" sz="2500" dirty="0" smtClean="0"/>
              <a:t>線粉末回折（</a:t>
            </a:r>
            <a:r>
              <a:rPr lang="en-US" altLang="ja-JP" sz="2500" dirty="0" smtClean="0"/>
              <a:t>XRD)</a:t>
            </a:r>
            <a:r>
              <a:rPr lang="ja-JP" altLang="en-US" sz="2500" b="1" dirty="0" smtClean="0">
                <a:solidFill>
                  <a:srgbClr val="C00000"/>
                </a:solidFill>
              </a:rPr>
              <a:t>同時測定システム</a:t>
            </a:r>
            <a:r>
              <a:rPr lang="ja-JP" altLang="en-US" sz="2500" dirty="0" smtClean="0"/>
              <a:t>の導入</a:t>
            </a:r>
            <a:endParaRPr lang="en-US" altLang="ja-JP" sz="2500" dirty="0"/>
          </a:p>
        </p:txBody>
      </p:sp>
    </p:spTree>
    <p:extLst>
      <p:ext uri="{BB962C8B-B14F-4D97-AF65-F5344CB8AC3E}">
        <p14:creationId xmlns:p14="http://schemas.microsoft.com/office/powerpoint/2010/main" val="312294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R0013771_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09" y="468981"/>
            <a:ext cx="4560000" cy="3420000"/>
          </a:xfrm>
          <a:prstGeom prst="rect">
            <a:avLst/>
          </a:prstGeom>
        </p:spPr>
      </p:pic>
      <p:pic>
        <p:nvPicPr>
          <p:cNvPr id="3" name="図 2" descr="R0014319_25%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00" y="3438000"/>
            <a:ext cx="4560000" cy="3420000"/>
          </a:xfrm>
          <a:prstGeom prst="rect">
            <a:avLst/>
          </a:prstGeom>
        </p:spPr>
      </p:pic>
      <p:pic>
        <p:nvPicPr>
          <p:cNvPr id="4" name="図 3" descr="R0014467_25%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8000"/>
            <a:ext cx="4560000" cy="34200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4002" y="2396863"/>
            <a:ext cx="4441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 smtClean="0"/>
              <a:t>BL10XU</a:t>
            </a:r>
            <a:r>
              <a:rPr lang="ja-JP" altLang="en-US" sz="2800" dirty="0" smtClean="0"/>
              <a:t>実験ハッチ</a:t>
            </a:r>
            <a:r>
              <a:rPr lang="en-US" altLang="ja-JP" sz="2800" dirty="0" smtClean="0"/>
              <a:t>2</a:t>
            </a:r>
            <a:r>
              <a:rPr lang="ja-JP" altLang="en-US" sz="2800" dirty="0" smtClean="0"/>
              <a:t>への</a:t>
            </a:r>
            <a:endParaRPr lang="en-US" altLang="ja-JP" sz="2800" dirty="0" smtClean="0"/>
          </a:p>
          <a:p>
            <a:pPr algn="ctr"/>
            <a:r>
              <a:rPr lang="en-US" altLang="ja-JP" sz="2800" dirty="0" smtClean="0"/>
              <a:t>MS</a:t>
            </a:r>
            <a:r>
              <a:rPr lang="ja-JP" altLang="en-US" sz="2800" dirty="0" smtClean="0"/>
              <a:t>装置移設</a:t>
            </a:r>
            <a:endParaRPr lang="ja-JP" altLang="en-US" sz="2800" dirty="0"/>
          </a:p>
        </p:txBody>
      </p:sp>
      <p:sp>
        <p:nvSpPr>
          <p:cNvPr id="6" name="正方形/長方形 5"/>
          <p:cNvSpPr/>
          <p:nvPr/>
        </p:nvSpPr>
        <p:spPr>
          <a:xfrm>
            <a:off x="47659" y="804460"/>
            <a:ext cx="4566650" cy="1754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 smtClean="0"/>
              <a:t>レーザー加熱による</a:t>
            </a:r>
            <a:endParaRPr lang="en-US" altLang="ja-JP" sz="3600" dirty="0" smtClean="0"/>
          </a:p>
          <a:p>
            <a:pPr algn="ctr"/>
            <a:r>
              <a:rPr lang="ja-JP" altLang="en-US" sz="3600" dirty="0" smtClean="0"/>
              <a:t>高温高圧</a:t>
            </a:r>
            <a:r>
              <a:rPr lang="en-US" altLang="ja-JP" sz="3600" dirty="0" smtClean="0"/>
              <a:t>XRD</a:t>
            </a:r>
            <a:r>
              <a:rPr lang="ja-JP" altLang="en-US" sz="3600" dirty="0" smtClean="0"/>
              <a:t>・</a:t>
            </a:r>
            <a:r>
              <a:rPr lang="en-US" altLang="ja-JP" sz="3600" dirty="0" smtClean="0"/>
              <a:t>MS</a:t>
            </a:r>
            <a:r>
              <a:rPr lang="ja-JP" altLang="en-US" sz="3600" dirty="0" smtClean="0"/>
              <a:t>測定</a:t>
            </a:r>
            <a:endParaRPr lang="en-US" altLang="ja-JP" sz="3600" dirty="0" smtClean="0"/>
          </a:p>
          <a:p>
            <a:pPr algn="ctr"/>
            <a:r>
              <a:rPr lang="ja-JP" altLang="en-US" sz="3600" dirty="0" smtClean="0"/>
              <a:t>へ向けて</a:t>
            </a:r>
            <a:endParaRPr lang="en-US" altLang="ja-JP" sz="3600" dirty="0" smtClean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7689312" y="3171495"/>
            <a:ext cx="0" cy="828344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4031722" y="5970981"/>
            <a:ext cx="815034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7919887" y="2995845"/>
            <a:ext cx="1224113" cy="40011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</a:rPr>
              <a:t>2014.7.15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919887" y="6457634"/>
            <a:ext cx="1224113" cy="40011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</a:rPr>
              <a:t>2014.10.3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221837" y="6457890"/>
            <a:ext cx="1354107" cy="40011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</a:rPr>
              <a:t>2014.12.18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755605" y="608855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-22422" y="-34915"/>
            <a:ext cx="9369506" cy="781781"/>
            <a:chOff x="-22422" y="-34915"/>
            <a:chExt cx="9369506" cy="781781"/>
          </a:xfrm>
        </p:grpSpPr>
        <p:sp>
          <p:nvSpPr>
            <p:cNvPr id="12" name="正方形/長方形 11"/>
            <p:cNvSpPr/>
            <p:nvPr/>
          </p:nvSpPr>
          <p:spPr>
            <a:xfrm>
              <a:off x="-11211" y="-8691"/>
              <a:ext cx="9174309" cy="584775"/>
            </a:xfrm>
            <a:prstGeom prst="rect">
              <a:avLst/>
            </a:prstGeom>
            <a:solidFill>
              <a:srgbClr val="0B0FB5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ja-JP" altLang="ja-JP" sz="3200" b="1" dirty="0">
                  <a:solidFill>
                    <a:schemeClr val="bg1"/>
                  </a:solidFill>
                  <a:latin typeface="+mj-ea"/>
                  <a:ea typeface="+mj-ea"/>
                </a:rPr>
                <a:t>実施</a:t>
              </a:r>
              <a:r>
                <a:rPr lang="ja-JP" altLang="ja-JP" sz="3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経過</a:t>
              </a:r>
              <a:r>
                <a:rPr lang="ja-JP" altLang="en-US" sz="3200" b="1" dirty="0">
                  <a:solidFill>
                    <a:schemeClr val="bg1"/>
                  </a:solidFill>
                  <a:latin typeface="+mj-ea"/>
                </a:rPr>
                <a:t>・技術</a:t>
              </a:r>
              <a:r>
                <a:rPr lang="ja-JP" altLang="en-US" sz="3200" b="1" dirty="0" smtClean="0">
                  <a:solidFill>
                    <a:schemeClr val="bg1"/>
                  </a:solidFill>
                  <a:latin typeface="+mj-ea"/>
                </a:rPr>
                <a:t>開発</a:t>
              </a:r>
              <a:endParaRPr lang="ja-JP" altLang="ja-JP" sz="3200" b="1" dirty="0">
                <a:solidFill>
                  <a:schemeClr val="bg1"/>
                </a:solidFill>
                <a:latin typeface="+mj-ea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-22422" y="-34915"/>
              <a:ext cx="9183621" cy="781781"/>
            </a:xfrm>
            <a:prstGeom prst="rect">
              <a:avLst/>
            </a:prstGeom>
            <a:solidFill>
              <a:srgbClr val="0B0BE5"/>
            </a:solidFill>
            <a:ln>
              <a:solidFill>
                <a:srgbClr val="0B0B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92627" y="98167"/>
              <a:ext cx="92544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600" dirty="0" smtClean="0">
                  <a:solidFill>
                    <a:srgbClr val="FFFF00"/>
                  </a:solidFill>
                </a:rPr>
                <a:t>放射光メスバウア分光・粉末回折同時測定（３）</a:t>
              </a:r>
              <a:endParaRPr kumimoji="1" lang="ja-JP" altLang="en-US" sz="36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712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59" y="1253630"/>
            <a:ext cx="7200000" cy="4695283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523729" y="668854"/>
            <a:ext cx="829566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 smtClean="0"/>
              <a:t>XRD</a:t>
            </a:r>
            <a:r>
              <a:rPr lang="ja-JP" altLang="en-US" sz="3200" dirty="0" smtClean="0"/>
              <a:t>・</a:t>
            </a:r>
            <a:r>
              <a:rPr lang="en-US" altLang="ja-JP" sz="3200" dirty="0" smtClean="0"/>
              <a:t>MS</a:t>
            </a:r>
            <a:r>
              <a:rPr lang="ja-JP" altLang="en-US" sz="3200" dirty="0" smtClean="0"/>
              <a:t>用両面レーザー加熱・測温光学系改良</a:t>
            </a:r>
            <a:endParaRPr lang="ja-JP" altLang="en-US" sz="3200" dirty="0"/>
          </a:p>
        </p:txBody>
      </p:sp>
      <p:sp>
        <p:nvSpPr>
          <p:cNvPr id="10" name="正方形/長方形 9"/>
          <p:cNvSpPr/>
          <p:nvPr/>
        </p:nvSpPr>
        <p:spPr>
          <a:xfrm>
            <a:off x="4916888" y="6117691"/>
            <a:ext cx="268154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 smtClean="0"/>
              <a:t>Off-axis</a:t>
            </a:r>
            <a:r>
              <a:rPr lang="ja-JP" altLang="en-US" sz="3200" dirty="0" smtClean="0"/>
              <a:t>光学系</a:t>
            </a:r>
            <a:endParaRPr lang="ja-JP" altLang="en-US" sz="3200" dirty="0"/>
          </a:p>
        </p:txBody>
      </p:sp>
      <p:sp>
        <p:nvSpPr>
          <p:cNvPr id="11" name="正方形/長方形 10"/>
          <p:cNvSpPr/>
          <p:nvPr/>
        </p:nvSpPr>
        <p:spPr>
          <a:xfrm>
            <a:off x="1353698" y="6117691"/>
            <a:ext cx="265769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 smtClean="0"/>
              <a:t>On-axis</a:t>
            </a:r>
            <a:r>
              <a:rPr lang="ja-JP" altLang="en-US" sz="3200" dirty="0" smtClean="0"/>
              <a:t>光学系</a:t>
            </a:r>
            <a:endParaRPr lang="ja-JP" altLang="en-US" sz="3200" dirty="0"/>
          </a:p>
        </p:txBody>
      </p:sp>
      <p:sp>
        <p:nvSpPr>
          <p:cNvPr id="6" name="正方形/長方形 5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B0FB5"/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ja-JP" sz="3200" b="1" dirty="0">
                <a:solidFill>
                  <a:schemeClr val="bg1"/>
                </a:solidFill>
                <a:latin typeface="+mj-ea"/>
                <a:ea typeface="+mj-ea"/>
              </a:rPr>
              <a:t>実施</a:t>
            </a:r>
            <a:r>
              <a:rPr lang="ja-JP" altLang="ja-JP" sz="3200" b="1" dirty="0" smtClean="0">
                <a:solidFill>
                  <a:schemeClr val="bg1"/>
                </a:solidFill>
                <a:latin typeface="+mj-ea"/>
                <a:ea typeface="+mj-ea"/>
              </a:rPr>
              <a:t>経過</a:t>
            </a:r>
            <a:r>
              <a:rPr lang="ja-JP" altLang="en-US" sz="3200" b="1" dirty="0">
                <a:solidFill>
                  <a:schemeClr val="bg1"/>
                </a:solidFill>
                <a:latin typeface="+mj-ea"/>
              </a:rPr>
              <a:t>・技術</a:t>
            </a:r>
            <a:r>
              <a:rPr lang="ja-JP" altLang="en-US" sz="3200" b="1" dirty="0" smtClean="0">
                <a:solidFill>
                  <a:schemeClr val="bg1"/>
                </a:solidFill>
                <a:latin typeface="+mj-ea"/>
              </a:rPr>
              <a:t>開発</a:t>
            </a:r>
            <a:endParaRPr lang="ja-JP" altLang="ja-JP" sz="3200" b="1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753988" y="6488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180896" y="2735352"/>
            <a:ext cx="27822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 smtClean="0"/>
              <a:t>14.4keV</a:t>
            </a:r>
            <a:r>
              <a:rPr lang="ja-JP" altLang="en-US" sz="2800" dirty="0"/>
              <a:t>の</a:t>
            </a:r>
            <a:r>
              <a:rPr lang="en-US" altLang="ja-JP" sz="2800" dirty="0"/>
              <a:t>X</a:t>
            </a:r>
            <a:r>
              <a:rPr lang="ja-JP" altLang="en-US" sz="2800" dirty="0"/>
              <a:t>線</a:t>
            </a:r>
            <a:r>
              <a:rPr lang="ja-JP" altLang="en-US" sz="2800" dirty="0" smtClean="0"/>
              <a:t>強度を損失</a:t>
            </a:r>
            <a:r>
              <a:rPr lang="ja-JP" altLang="en-US" sz="2800" dirty="0"/>
              <a:t>させないため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6257659" y="1486135"/>
            <a:ext cx="937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14.4keV</a:t>
            </a:r>
            <a:endParaRPr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2925880" y="1453869"/>
            <a:ext cx="937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14.4keV</a:t>
            </a:r>
            <a:endParaRPr lang="ja-JP" altLang="en-US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-22422" y="-34915"/>
            <a:ext cx="9369506" cy="781781"/>
            <a:chOff x="-22422" y="-34915"/>
            <a:chExt cx="9369506" cy="781781"/>
          </a:xfrm>
        </p:grpSpPr>
        <p:sp>
          <p:nvSpPr>
            <p:cNvPr id="14" name="正方形/長方形 13"/>
            <p:cNvSpPr/>
            <p:nvPr/>
          </p:nvSpPr>
          <p:spPr>
            <a:xfrm>
              <a:off x="-11211" y="-8691"/>
              <a:ext cx="9174309" cy="584775"/>
            </a:xfrm>
            <a:prstGeom prst="rect">
              <a:avLst/>
            </a:prstGeom>
            <a:solidFill>
              <a:srgbClr val="0B0FB5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ja-JP" altLang="ja-JP" sz="3200" b="1" dirty="0">
                  <a:solidFill>
                    <a:schemeClr val="bg1"/>
                  </a:solidFill>
                  <a:latin typeface="+mj-ea"/>
                  <a:ea typeface="+mj-ea"/>
                </a:rPr>
                <a:t>実施</a:t>
              </a:r>
              <a:r>
                <a:rPr lang="ja-JP" altLang="ja-JP" sz="32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経過</a:t>
              </a:r>
              <a:r>
                <a:rPr lang="ja-JP" altLang="en-US" sz="3200" b="1" dirty="0">
                  <a:solidFill>
                    <a:schemeClr val="bg1"/>
                  </a:solidFill>
                  <a:latin typeface="+mj-ea"/>
                </a:rPr>
                <a:t>・技術</a:t>
              </a:r>
              <a:r>
                <a:rPr lang="ja-JP" altLang="en-US" sz="3200" b="1" dirty="0" smtClean="0">
                  <a:solidFill>
                    <a:schemeClr val="bg1"/>
                  </a:solidFill>
                  <a:latin typeface="+mj-ea"/>
                </a:rPr>
                <a:t>開発</a:t>
              </a:r>
              <a:endParaRPr lang="ja-JP" altLang="ja-JP" sz="3200" b="1" dirty="0">
                <a:solidFill>
                  <a:schemeClr val="bg1"/>
                </a:solidFill>
                <a:latin typeface="+mj-ea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-22422" y="-34915"/>
              <a:ext cx="9183621" cy="781781"/>
            </a:xfrm>
            <a:prstGeom prst="rect">
              <a:avLst/>
            </a:prstGeom>
            <a:solidFill>
              <a:srgbClr val="0B0BE5"/>
            </a:solidFill>
            <a:ln>
              <a:solidFill>
                <a:srgbClr val="0B0BE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92627" y="98167"/>
              <a:ext cx="92544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600" dirty="0" smtClean="0">
                  <a:solidFill>
                    <a:srgbClr val="FFFF00"/>
                  </a:solidFill>
                </a:rPr>
                <a:t>放射光メスバウア分光・粉末回折同時測定（４）</a:t>
              </a:r>
              <a:endParaRPr kumimoji="1" lang="ja-JP" altLang="en-US" sz="36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39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グループ化 30"/>
          <p:cNvGrpSpPr/>
          <p:nvPr/>
        </p:nvGrpSpPr>
        <p:grpSpPr>
          <a:xfrm>
            <a:off x="4647328" y="2301074"/>
            <a:ext cx="4458438" cy="3558220"/>
            <a:chOff x="4688823" y="804366"/>
            <a:chExt cx="6143803" cy="4903286"/>
          </a:xfrm>
        </p:grpSpPr>
        <p:graphicFrame>
          <p:nvGraphicFramePr>
            <p:cNvPr id="18" name="オブジェクト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89198939"/>
                </p:ext>
              </p:extLst>
            </p:nvPr>
          </p:nvGraphicFramePr>
          <p:xfrm>
            <a:off x="4744108" y="804366"/>
            <a:ext cx="6088518" cy="49032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2" name="KGPlot" r:id="rId3" imgW="4762440" imgH="3835440" progId="KGraph_Plot">
                    <p:embed/>
                  </p:oleObj>
                </mc:Choice>
                <mc:Fallback>
                  <p:oleObj name="KGPlot" r:id="rId3" imgW="4762440" imgH="3835440" progId="KGraph_Plo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44108" y="804366"/>
                          <a:ext cx="6088518" cy="49032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9" name="直線コネクタ 18"/>
            <p:cNvCxnSpPr>
              <a:endCxn id="20" idx="3"/>
            </p:cNvCxnSpPr>
            <p:nvPr/>
          </p:nvCxnSpPr>
          <p:spPr>
            <a:xfrm>
              <a:off x="6109170" y="1797675"/>
              <a:ext cx="1292048" cy="14833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円/楕円 19"/>
            <p:cNvSpPr/>
            <p:nvPr/>
          </p:nvSpPr>
          <p:spPr>
            <a:xfrm rot="2280613">
              <a:off x="7143217" y="1949149"/>
              <a:ext cx="1601494" cy="443813"/>
            </a:xfrm>
            <a:prstGeom prst="ellipse">
              <a:avLst/>
            </a:prstGeom>
            <a:solidFill>
              <a:srgbClr val="F79646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8357504" y="2838999"/>
              <a:ext cx="61864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>
              <a:endCxn id="24" idx="4"/>
            </p:cNvCxnSpPr>
            <p:nvPr/>
          </p:nvCxnSpPr>
          <p:spPr>
            <a:xfrm>
              <a:off x="6381928" y="2639429"/>
              <a:ext cx="1134925" cy="100411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8180423" y="3688479"/>
              <a:ext cx="2208546" cy="9081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円/楕円 23"/>
            <p:cNvSpPr/>
            <p:nvPr/>
          </p:nvSpPr>
          <p:spPr>
            <a:xfrm rot="5400000">
              <a:off x="7595138" y="3283591"/>
              <a:ext cx="563328" cy="719899"/>
            </a:xfrm>
            <a:prstGeom prst="ellipse">
              <a:avLst/>
            </a:prstGeom>
            <a:solidFill>
              <a:srgbClr val="00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7942039" y="1572149"/>
              <a:ext cx="1638875" cy="551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transition</a:t>
              </a:r>
              <a:endParaRPr kumimoji="1" lang="ja-JP" altLang="en-US" sz="2000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 rot="16200000">
              <a:off x="4450898" y="2477762"/>
              <a:ext cx="1027208" cy="5513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i="1" dirty="0" smtClean="0"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c/a</a:t>
              </a:r>
              <a:endParaRPr kumimoji="1" lang="ja-JP" altLang="en-US" sz="2000" i="1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130567" y="1265867"/>
            <a:ext cx="4300645" cy="3558342"/>
            <a:chOff x="129766" y="1303001"/>
            <a:chExt cx="4300645" cy="3558342"/>
          </a:xfrm>
        </p:grpSpPr>
        <p:grpSp>
          <p:nvGrpSpPr>
            <p:cNvPr id="2" name="グループ化 1"/>
            <p:cNvGrpSpPr/>
            <p:nvPr/>
          </p:nvGrpSpPr>
          <p:grpSpPr>
            <a:xfrm>
              <a:off x="129766" y="1303001"/>
              <a:ext cx="4300645" cy="3558342"/>
              <a:chOff x="1549088" y="-11093329"/>
              <a:chExt cx="5949271" cy="4922410"/>
            </a:xfrm>
          </p:grpSpPr>
          <p:graphicFrame>
            <p:nvGraphicFramePr>
              <p:cNvPr id="3" name="オブジェクト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46336248"/>
                  </p:ext>
                </p:extLst>
              </p:nvPr>
            </p:nvGraphicFramePr>
            <p:xfrm>
              <a:off x="1549088" y="-11093329"/>
              <a:ext cx="5949271" cy="492241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23" name="KGPlot" r:id="rId5" imgW="4635360" imgH="3835440" progId="KGraph_Plot">
                      <p:embed/>
                    </p:oleObj>
                  </mc:Choice>
                  <mc:Fallback>
                    <p:oleObj name="KGPlot" r:id="rId5" imgW="4635360" imgH="3835440" progId="KGraph_Plot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49088" y="-11093329"/>
                            <a:ext cx="5949271" cy="492241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5" name="直線コネクタ 4"/>
              <p:cNvCxnSpPr/>
              <p:nvPr/>
            </p:nvCxnSpPr>
            <p:spPr>
              <a:xfrm>
                <a:off x="3006752" y="-10540804"/>
                <a:ext cx="1649898" cy="217836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円/楕円 5"/>
              <p:cNvSpPr/>
              <p:nvPr/>
            </p:nvSpPr>
            <p:spPr>
              <a:xfrm>
                <a:off x="4395331" y="-8500483"/>
                <a:ext cx="948920" cy="400016"/>
              </a:xfrm>
              <a:prstGeom prst="ellipse">
                <a:avLst/>
              </a:prstGeom>
              <a:solidFill>
                <a:srgbClr val="F79646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" name="直線コネクタ 6"/>
              <p:cNvCxnSpPr/>
              <p:nvPr/>
            </p:nvCxnSpPr>
            <p:spPr>
              <a:xfrm>
                <a:off x="5128764" y="-8179084"/>
                <a:ext cx="495006" cy="71992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コネクタ 7"/>
              <p:cNvCxnSpPr/>
              <p:nvPr/>
            </p:nvCxnSpPr>
            <p:spPr>
              <a:xfrm>
                <a:off x="3006752" y="-10540804"/>
                <a:ext cx="1933211" cy="140843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直線コネクタ 8"/>
              <p:cNvCxnSpPr/>
              <p:nvPr/>
            </p:nvCxnSpPr>
            <p:spPr>
              <a:xfrm>
                <a:off x="4939963" y="-9572021"/>
                <a:ext cx="2219639" cy="70157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直線コネクタ 9"/>
              <p:cNvCxnSpPr/>
              <p:nvPr/>
            </p:nvCxnSpPr>
            <p:spPr>
              <a:xfrm>
                <a:off x="2925317" y="-10491271"/>
                <a:ext cx="2014646" cy="1844427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/>
              <p:cNvCxnSpPr/>
              <p:nvPr/>
            </p:nvCxnSpPr>
            <p:spPr>
              <a:xfrm>
                <a:off x="5446615" y="-10220756"/>
                <a:ext cx="1709341" cy="1606969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" name="円/楕円 11"/>
              <p:cNvSpPr/>
              <p:nvPr/>
            </p:nvSpPr>
            <p:spPr>
              <a:xfrm rot="1297513">
                <a:off x="4756926" y="-10400087"/>
                <a:ext cx="717236" cy="1794579"/>
              </a:xfrm>
              <a:prstGeom prst="ellipse">
                <a:avLst/>
              </a:prstGeom>
              <a:solidFill>
                <a:srgbClr val="0000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2" name="テキスト ボックス 31"/>
            <p:cNvSpPr txBox="1"/>
            <p:nvPr/>
          </p:nvSpPr>
          <p:spPr>
            <a:xfrm>
              <a:off x="2193955" y="1494683"/>
              <a:ext cx="11893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transition</a:t>
              </a:r>
              <a:endParaRPr kumimoji="1" lang="ja-JP" altLang="en-US" sz="2000" dirty="0"/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909328" y="4845751"/>
            <a:ext cx="3662672" cy="923330"/>
            <a:chOff x="2428639" y="4835993"/>
            <a:chExt cx="3662672" cy="923330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2428639" y="4835993"/>
              <a:ext cx="3662672" cy="92333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indent="84138"/>
              <a:r>
                <a:rPr kumimoji="1" lang="ja-JP" altLang="en-US" dirty="0" smtClean="0">
                  <a:solidFill>
                    <a:srgbClr val="FF0000"/>
                  </a:solidFill>
                </a:rPr>
                <a:t>●</a:t>
              </a:r>
              <a:r>
                <a:rPr kumimoji="1" lang="ja-JP" altLang="en-US" dirty="0" smtClean="0"/>
                <a:t>　</a:t>
              </a:r>
              <a:r>
                <a:rPr kumimoji="1" lang="en-US" altLang="ja-JP" dirty="0" smtClean="0"/>
                <a:t>This</a:t>
              </a:r>
              <a:r>
                <a:rPr kumimoji="1" lang="ja-JP" altLang="en-US" dirty="0" smtClean="0"/>
                <a:t> </a:t>
              </a:r>
              <a:r>
                <a:rPr kumimoji="1" lang="en-US" altLang="ja-JP" dirty="0" smtClean="0"/>
                <a:t>study</a:t>
              </a:r>
              <a:r>
                <a:rPr kumimoji="1" lang="ja-JP" altLang="en-US" dirty="0" smtClean="0"/>
                <a:t>　（</a:t>
              </a:r>
              <a:r>
                <a:rPr kumimoji="1" lang="en-US" altLang="ja-JP" dirty="0" smtClean="0"/>
                <a:t>Fe-2.8</a:t>
              </a:r>
              <a:r>
                <a:rPr kumimoji="1" lang="ja-JP" altLang="en-US" dirty="0" smtClean="0"/>
                <a:t> </a:t>
              </a:r>
              <a:r>
                <a:rPr kumimoji="1" lang="en-US" altLang="ja-JP" dirty="0" err="1" smtClean="0"/>
                <a:t>wt</a:t>
              </a:r>
              <a:r>
                <a:rPr kumimoji="1" lang="en-US" altLang="ja-JP" dirty="0" smtClean="0"/>
                <a:t>.%Si</a:t>
              </a:r>
              <a:r>
                <a:rPr kumimoji="1" lang="ja-JP" altLang="en-US" dirty="0" smtClean="0"/>
                <a:t>）</a:t>
              </a:r>
              <a:endParaRPr kumimoji="1" lang="en-US" altLang="ja-JP" dirty="0" smtClean="0"/>
            </a:p>
            <a:p>
              <a:pPr indent="84138"/>
              <a:r>
                <a:rPr lang="ja-JP" altLang="en-US" dirty="0"/>
                <a:t>●</a:t>
              </a:r>
              <a:r>
                <a:rPr lang="ja-JP" altLang="en-US" dirty="0" smtClean="0"/>
                <a:t>　</a:t>
              </a:r>
              <a:r>
                <a:rPr lang="en-US" altLang="ja-JP" dirty="0" smtClean="0"/>
                <a:t>Fe (</a:t>
              </a:r>
              <a:r>
                <a:rPr lang="en-US" altLang="ja-JP" dirty="0" err="1" smtClean="0"/>
                <a:t>Glazyrin</a:t>
              </a:r>
              <a:r>
                <a:rPr lang="ja-JP" altLang="en-US" dirty="0" smtClean="0"/>
                <a:t> </a:t>
              </a:r>
              <a:r>
                <a:rPr lang="en-US" altLang="ja-JP" dirty="0" smtClean="0"/>
                <a:t>et</a:t>
              </a:r>
              <a:r>
                <a:rPr lang="ja-JP" altLang="en-US" dirty="0" smtClean="0"/>
                <a:t> </a:t>
              </a:r>
              <a:r>
                <a:rPr lang="en-US" altLang="ja-JP" dirty="0" smtClean="0"/>
                <a:t>al.,</a:t>
              </a:r>
              <a:r>
                <a:rPr lang="ja-JP" altLang="en-US" dirty="0" smtClean="0"/>
                <a:t> </a:t>
              </a:r>
              <a:r>
                <a:rPr lang="en-US" altLang="ja-JP" dirty="0" smtClean="0"/>
                <a:t>2013)</a:t>
              </a:r>
            </a:p>
            <a:p>
              <a:pPr indent="84138"/>
              <a:r>
                <a:rPr kumimoji="1" lang="ja-JP" altLang="en-US" dirty="0" smtClean="0"/>
                <a:t>○　</a:t>
              </a:r>
              <a:r>
                <a:rPr lang="en-US" altLang="ja-JP" dirty="0" smtClean="0">
                  <a:solidFill>
                    <a:prstClr val="black"/>
                  </a:solidFill>
                </a:rPr>
                <a:t>Fe</a:t>
              </a:r>
              <a:r>
                <a:rPr lang="en-US" altLang="ja-JP" baseline="-25000" dirty="0" smtClean="0">
                  <a:solidFill>
                    <a:prstClr val="black"/>
                  </a:solidFill>
                </a:rPr>
                <a:t>0.9</a:t>
              </a:r>
              <a:r>
                <a:rPr lang="en-US" altLang="ja-JP" dirty="0" smtClean="0">
                  <a:solidFill>
                    <a:prstClr val="black"/>
                  </a:solidFill>
                </a:rPr>
                <a:t>Ni</a:t>
              </a:r>
              <a:r>
                <a:rPr lang="en-US" altLang="ja-JP" baseline="-25000" dirty="0" smtClean="0">
                  <a:solidFill>
                    <a:prstClr val="black"/>
                  </a:solidFill>
                </a:rPr>
                <a:t>0.1 </a:t>
              </a:r>
              <a:r>
                <a:rPr lang="en-US" altLang="ja-JP" dirty="0" smtClean="0">
                  <a:solidFill>
                    <a:prstClr val="black"/>
                  </a:solidFill>
                </a:rPr>
                <a:t>(</a:t>
              </a:r>
              <a:r>
                <a:rPr lang="en-US" altLang="ja-JP" dirty="0" err="1" smtClean="0">
                  <a:solidFill>
                    <a:prstClr val="black"/>
                  </a:solidFill>
                </a:rPr>
                <a:t>Glazyrin</a:t>
              </a:r>
              <a:r>
                <a:rPr lang="en-US" altLang="ja-JP" dirty="0" smtClean="0">
                  <a:solidFill>
                    <a:prstClr val="black"/>
                  </a:solidFill>
                </a:rPr>
                <a:t> et al., 2013)</a:t>
              </a:r>
              <a:r>
                <a:rPr lang="ja-JP" altLang="en-US" dirty="0" smtClean="0">
                  <a:solidFill>
                    <a:prstClr val="black"/>
                  </a:solidFill>
                </a:rPr>
                <a:t> </a:t>
              </a:r>
              <a:endParaRPr kumimoji="1" lang="ja-JP" altLang="en-US" dirty="0"/>
            </a:p>
          </p:txBody>
        </p:sp>
        <p:cxnSp>
          <p:nvCxnSpPr>
            <p:cNvPr id="14" name="直線コネクタ 13"/>
            <p:cNvCxnSpPr/>
            <p:nvPr/>
          </p:nvCxnSpPr>
          <p:spPr>
            <a:xfrm>
              <a:off x="2503058" y="5297915"/>
              <a:ext cx="409697" cy="5494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2505313" y="5576641"/>
              <a:ext cx="451645" cy="97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2503058" y="5017938"/>
              <a:ext cx="433761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テキスト ボックス 33"/>
          <p:cNvSpPr txBox="1"/>
          <p:nvPr/>
        </p:nvSpPr>
        <p:spPr>
          <a:xfrm>
            <a:off x="576941" y="575556"/>
            <a:ext cx="22124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en-US" altLang="ja-JP" sz="2400" b="1" dirty="0" smtClean="0"/>
              <a:t>Isomer</a:t>
            </a:r>
            <a:r>
              <a:rPr lang="ja-JP" altLang="en-US" sz="2400" b="1" dirty="0"/>
              <a:t> </a:t>
            </a:r>
            <a:r>
              <a:rPr kumimoji="1" lang="en-US" altLang="ja-JP" sz="2400" b="1" dirty="0" smtClean="0"/>
              <a:t>shift</a:t>
            </a:r>
          </a:p>
          <a:p>
            <a:r>
              <a:rPr lang="ja-JP" altLang="en-US" sz="2000" b="1" dirty="0" smtClean="0"/>
              <a:t>電子の状態を反映</a:t>
            </a:r>
            <a:endParaRPr kumimoji="1" lang="ja-JP" altLang="en-US" sz="2000" b="1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219856" y="732598"/>
            <a:ext cx="1067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kumimoji="1" lang="en-US" altLang="ja-JP" sz="2400" b="1" i="1" dirty="0" smtClean="0"/>
              <a:t>c/a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909328" y="5859294"/>
            <a:ext cx="7256217" cy="83099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Fe-2.8 </a:t>
            </a:r>
            <a:r>
              <a:rPr kumimoji="1" lang="en-US" altLang="ja-JP" sz="2400" dirty="0" err="1" smtClean="0"/>
              <a:t>wt</a:t>
            </a:r>
            <a:r>
              <a:rPr kumimoji="1" lang="en-US" altLang="ja-JP" sz="2400" dirty="0" smtClean="0"/>
              <a:t>.%Si</a:t>
            </a:r>
            <a:r>
              <a:rPr kumimoji="1" lang="ja-JP" altLang="en-US" sz="2400" dirty="0" smtClean="0"/>
              <a:t>合金は常温かつ</a:t>
            </a:r>
            <a:r>
              <a:rPr kumimoji="1" lang="en-US" altLang="ja-JP" sz="2400" dirty="0" smtClean="0"/>
              <a:t>30</a:t>
            </a:r>
            <a:r>
              <a:rPr kumimoji="1" lang="ja-JP" altLang="en-US" sz="2400" dirty="0" smtClean="0"/>
              <a:t>～</a:t>
            </a:r>
            <a:r>
              <a:rPr kumimoji="1" lang="en-US" altLang="ja-JP" sz="2400" dirty="0" smtClean="0"/>
              <a:t>40 </a:t>
            </a:r>
            <a:r>
              <a:rPr kumimoji="1" lang="en-US" altLang="ja-JP" sz="2400" dirty="0" err="1" smtClean="0"/>
              <a:t>GPa</a:t>
            </a:r>
            <a:r>
              <a:rPr kumimoji="1" lang="ja-JP" altLang="en-US" sz="2400" dirty="0" smtClean="0"/>
              <a:t>付近において</a:t>
            </a:r>
            <a:endParaRPr kumimoji="1" lang="en-US" altLang="ja-JP" sz="2400" dirty="0" smtClean="0"/>
          </a:p>
          <a:p>
            <a:r>
              <a:rPr lang="en-US" altLang="ja-JP" sz="2400" dirty="0" smtClean="0"/>
              <a:t>Electronic </a:t>
            </a:r>
            <a:r>
              <a:rPr lang="en-US" altLang="ja-JP" sz="2400" dirty="0"/>
              <a:t>Topological </a:t>
            </a:r>
            <a:r>
              <a:rPr lang="en-US" altLang="ja-JP" sz="2400" dirty="0" smtClean="0"/>
              <a:t>transition </a:t>
            </a:r>
            <a:r>
              <a:rPr lang="ja-JP" altLang="en-US" sz="2400" dirty="0" smtClean="0"/>
              <a:t>の存在が示唆される。</a:t>
            </a:r>
            <a:endParaRPr kumimoji="1" lang="ja-JP" altLang="en-US" sz="24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B0FB5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 smtClean="0">
                <a:solidFill>
                  <a:schemeClr val="bg1"/>
                </a:solidFill>
              </a:rPr>
              <a:t>Fe-Si</a:t>
            </a:r>
            <a:r>
              <a:rPr kumimoji="1" lang="ja-JP" altLang="en-US" sz="3600" dirty="0" smtClean="0">
                <a:solidFill>
                  <a:schemeClr val="bg1"/>
                </a:solidFill>
              </a:rPr>
              <a:t>合金における電子トポロジー転移の発見</a:t>
            </a:r>
            <a:endParaRPr kumimoji="1" lang="en-US" altLang="ja-JP" sz="3600" dirty="0" smtClean="0">
              <a:solidFill>
                <a:schemeClr val="bg1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8725296" y="6488668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28</a:t>
            </a:r>
            <a:endParaRPr kumimoji="1" lang="ja-JP" altLang="en-US" dirty="0"/>
          </a:p>
        </p:txBody>
      </p:sp>
      <p:pic>
        <p:nvPicPr>
          <p:cNvPr id="1177" name="Picture 1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779" y="939755"/>
            <a:ext cx="2288811" cy="169936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テキスト ボックス 27"/>
          <p:cNvSpPr txBox="1"/>
          <p:nvPr/>
        </p:nvSpPr>
        <p:spPr>
          <a:xfrm>
            <a:off x="2907762" y="622257"/>
            <a:ext cx="1454244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He</a:t>
            </a:r>
            <a:r>
              <a:rPr kumimoji="1" lang="ja-JP" altLang="en-US" sz="2400" dirty="0" smtClean="0"/>
              <a:t>圧媒体</a:t>
            </a:r>
            <a:endParaRPr kumimoji="1" lang="ja-JP" altLang="en-US" sz="2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775779" y="694293"/>
            <a:ext cx="15166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 (Sakai et al., 2014)</a:t>
            </a:r>
            <a:endParaRPr kumimoji="1" lang="ja-JP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83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94557" y="4437112"/>
            <a:ext cx="896448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/>
              <a:t>②</a:t>
            </a:r>
            <a:r>
              <a:rPr lang="en-US" altLang="ja-JP" sz="2800" b="1" dirty="0" smtClean="0"/>
              <a:t>SP-8</a:t>
            </a:r>
            <a:r>
              <a:rPr kumimoji="1" lang="ja-JP" altLang="en-US" sz="2800" b="1" dirty="0" smtClean="0"/>
              <a:t>長期課題申請　</a:t>
            </a:r>
            <a:r>
              <a:rPr kumimoji="1" lang="en-US" altLang="ja-JP" sz="2800" b="1" dirty="0" smtClean="0"/>
              <a:t>2013B-2016A </a:t>
            </a:r>
            <a:r>
              <a:rPr kumimoji="1" lang="ja-JP" altLang="en-US" sz="2800" b="1" dirty="0" smtClean="0"/>
              <a:t>（</a:t>
            </a:r>
            <a:r>
              <a:rPr kumimoji="1" lang="en-US" altLang="ja-JP" sz="2800" b="1" dirty="0" smtClean="0"/>
              <a:t>3</a:t>
            </a:r>
            <a:r>
              <a:rPr kumimoji="1" lang="ja-JP" altLang="en-US" sz="2800" b="1" dirty="0" smtClean="0"/>
              <a:t>年間）</a:t>
            </a:r>
            <a:endParaRPr kumimoji="1" lang="en-US" altLang="ja-JP" sz="2800" b="1" dirty="0" smtClean="0"/>
          </a:p>
          <a:p>
            <a:r>
              <a:rPr kumimoji="1" lang="ja-JP" altLang="en-US" sz="2800" dirty="0" smtClean="0"/>
              <a:t>代表者　大谷栄治</a:t>
            </a:r>
            <a:r>
              <a:rPr kumimoji="1" lang="en-US" altLang="ja-JP" sz="2800" dirty="0" smtClean="0"/>
              <a:t>(</a:t>
            </a:r>
            <a:r>
              <a:rPr kumimoji="1" lang="ja-JP" altLang="en-US" sz="2800" dirty="0" smtClean="0"/>
              <a:t>東北大）</a:t>
            </a:r>
            <a:endParaRPr lang="en-US" altLang="ja-JP" sz="2800" dirty="0"/>
          </a:p>
          <a:p>
            <a:r>
              <a:rPr lang="ja-JP" altLang="en-US" sz="2400" b="1" dirty="0"/>
              <a:t>放射光メスバウア法と</a:t>
            </a:r>
            <a:r>
              <a:rPr lang="en-US" altLang="ja-JP" sz="2400" b="1" dirty="0"/>
              <a:t>X</a:t>
            </a:r>
            <a:r>
              <a:rPr lang="ja-JP" altLang="en-US" sz="2400" b="1" dirty="0"/>
              <a:t>線粉末回折による下部マントルおよび核構成物質</a:t>
            </a:r>
            <a:r>
              <a:rPr lang="ja-JP" altLang="en-US" sz="2400" b="1" dirty="0" smtClean="0"/>
              <a:t>の高温高圧物性</a:t>
            </a:r>
            <a:r>
              <a:rPr lang="ja-JP" altLang="en-US" sz="2400" b="1" dirty="0"/>
              <a:t>の</a:t>
            </a:r>
            <a:r>
              <a:rPr lang="ja-JP" altLang="en-US" sz="2400" b="1" dirty="0" smtClean="0"/>
              <a:t>研究</a:t>
            </a:r>
            <a:endParaRPr lang="en-US" altLang="ja-JP" sz="2400" b="1" dirty="0" smtClean="0"/>
          </a:p>
          <a:p>
            <a:r>
              <a:rPr lang="en-US" altLang="ja-JP" sz="3200" dirty="0" smtClean="0">
                <a:solidFill>
                  <a:srgbClr val="FF0000"/>
                </a:solidFill>
              </a:rPr>
              <a:t>2013</a:t>
            </a:r>
            <a:r>
              <a:rPr lang="en-US" altLang="ja-JP" sz="3200" dirty="0">
                <a:solidFill>
                  <a:srgbClr val="FF0000"/>
                </a:solidFill>
              </a:rPr>
              <a:t>. 8</a:t>
            </a:r>
            <a:r>
              <a:rPr lang="ja-JP" altLang="en-US" sz="3200" dirty="0">
                <a:solidFill>
                  <a:srgbClr val="FF0000"/>
                </a:solidFill>
              </a:rPr>
              <a:t>月：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受理   実施中</a:t>
            </a:r>
            <a:r>
              <a:rPr lang="en-US" altLang="ja-JP" sz="3200" b="1" dirty="0" smtClean="0"/>
              <a:t>2013B0104</a:t>
            </a:r>
            <a:endParaRPr lang="en-US" altLang="ja-JP" sz="3200" b="1" dirty="0"/>
          </a:p>
        </p:txBody>
      </p:sp>
      <p:sp>
        <p:nvSpPr>
          <p:cNvPr id="3" name="正方形/長方形 2"/>
          <p:cNvSpPr/>
          <p:nvPr/>
        </p:nvSpPr>
        <p:spPr>
          <a:xfrm>
            <a:off x="287837" y="933473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sz="2800" b="1" dirty="0" smtClean="0"/>
              <a:t>①</a:t>
            </a:r>
            <a:r>
              <a:rPr lang="en-US" altLang="ja-JP" sz="2800" b="1" dirty="0" smtClean="0"/>
              <a:t>SP-8</a:t>
            </a:r>
            <a:r>
              <a:rPr lang="ja-JP" altLang="en-US" sz="2800" b="1" dirty="0" smtClean="0"/>
              <a:t>長期課題　</a:t>
            </a:r>
            <a:r>
              <a:rPr lang="ja-JP" altLang="en-US" sz="2800" b="1" dirty="0"/>
              <a:t>（</a:t>
            </a:r>
            <a:r>
              <a:rPr lang="en-US" altLang="ja-JP" sz="2800" b="1" dirty="0" smtClean="0"/>
              <a:t>2009B0028</a:t>
            </a:r>
            <a:r>
              <a:rPr lang="ja-JP" altLang="en-US" sz="2800" b="1" dirty="0" smtClean="0"/>
              <a:t>）</a:t>
            </a:r>
            <a:r>
              <a:rPr lang="ja-JP" altLang="en-US" sz="2800" dirty="0" smtClean="0"/>
              <a:t>代表者大谷</a:t>
            </a:r>
            <a:r>
              <a:rPr lang="ja-JP" altLang="en-US" sz="2800" dirty="0"/>
              <a:t>栄治</a:t>
            </a:r>
            <a:r>
              <a:rPr lang="en-US" altLang="ja-JP" sz="2800" dirty="0"/>
              <a:t>(</a:t>
            </a:r>
            <a:r>
              <a:rPr lang="ja-JP" altLang="en-US" sz="2800" dirty="0"/>
              <a:t>東北大</a:t>
            </a:r>
            <a:r>
              <a:rPr lang="ja-JP" altLang="en-US" sz="2800" dirty="0" smtClean="0"/>
              <a:t>）</a:t>
            </a:r>
            <a:endParaRPr lang="en-US" altLang="ja-JP" sz="2800" dirty="0"/>
          </a:p>
          <a:p>
            <a:pPr algn="just">
              <a:tabLst>
                <a:tab pos="266687" algn="l"/>
              </a:tabLst>
            </a:pPr>
            <a:r>
              <a:rPr lang="ja-JP" altLang="en-US" sz="2400" b="1" dirty="0"/>
              <a:t>放射光Ｘ線回折法およびスペクトロスコピーを併用した地球中心部の総合的</a:t>
            </a:r>
            <a:r>
              <a:rPr lang="ja-JP" altLang="en-US" sz="2400" b="1" dirty="0" smtClean="0"/>
              <a:t>解明：最終評価（</a:t>
            </a:r>
            <a:r>
              <a:rPr lang="en-US" altLang="ja-JP" sz="2400" b="1" dirty="0" smtClean="0"/>
              <a:t>2013.7</a:t>
            </a:r>
            <a:r>
              <a:rPr lang="ja-JP" altLang="en-US" sz="2400" b="1" dirty="0" smtClean="0"/>
              <a:t>月）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高い評価</a:t>
            </a:r>
            <a:endParaRPr lang="ja-JP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99" y="2564904"/>
            <a:ext cx="8536609" cy="17483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0" y="0"/>
            <a:ext cx="9144000" cy="781781"/>
          </a:xfrm>
          <a:prstGeom prst="rect">
            <a:avLst/>
          </a:prstGeom>
          <a:solidFill>
            <a:srgbClr val="0B0FB5"/>
          </a:solidFill>
          <a:ln>
            <a:solidFill>
              <a:srgbClr val="0B0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放射光メスバウア：</a:t>
            </a:r>
            <a:r>
              <a:rPr kumimoji="1" lang="en-US" altLang="ja-JP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SPring-8</a:t>
            </a:r>
            <a:r>
              <a:rPr kumimoji="1" lang="ja-JP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長期課題を実施</a:t>
            </a:r>
            <a:endParaRPr kumimoji="1" lang="ja-JP" alt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728502" y="64886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29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82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83" name="Text Box 15"/>
          <p:cNvSpPr txBox="1">
            <a:spLocks noChangeArrowheads="1"/>
          </p:cNvSpPr>
          <p:nvPr/>
        </p:nvSpPr>
        <p:spPr bwMode="auto">
          <a:xfrm>
            <a:off x="8835137" y="6491453"/>
            <a:ext cx="311150" cy="3667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5186" name="Text Box 18"/>
          <p:cNvSpPr txBox="1">
            <a:spLocks noChangeArrowheads="1"/>
          </p:cNvSpPr>
          <p:nvPr/>
        </p:nvSpPr>
        <p:spPr bwMode="auto">
          <a:xfrm>
            <a:off x="102476" y="2036919"/>
            <a:ext cx="410816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3000" dirty="0">
                <a:effectLst>
                  <a:outerShdw blurRad="38100" dist="38100" dir="2700000" algn="tl">
                    <a:srgbClr val="C0C0C0"/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内核は、方向によって地震波速度が</a:t>
            </a:r>
            <a:r>
              <a:rPr lang="ja-JP" altLang="en-US" sz="3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異なる：</a:t>
            </a:r>
            <a:r>
              <a:rPr lang="ja-JP" altLang="en-US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地震波速度異方性</a:t>
            </a:r>
            <a:endParaRPr lang="en-US" altLang="ja-JP" sz="3000" dirty="0" smtClean="0">
              <a:effectLst>
                <a:outerShdw blurRad="38100" dist="38100" dir="2700000" algn="tl">
                  <a:srgbClr val="C0C0C0"/>
                </a:outerShdw>
              </a:effectLst>
              <a:latin typeface="ＭＳ ゴシック" pitchFamily="49" charset="-128"/>
              <a:ea typeface="ＭＳ ゴシック" pitchFamily="49" charset="-128"/>
            </a:endParaRPr>
          </a:p>
          <a:p>
            <a:endParaRPr lang="ja-JP" altLang="en-US" sz="3000" dirty="0">
              <a:effectLst>
                <a:outerShdw blurRad="38100" dist="38100" dir="2700000" algn="tl">
                  <a:srgbClr val="C0C0C0"/>
                </a:outerShdw>
              </a:effectLst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最内核</a:t>
            </a:r>
            <a:r>
              <a:rPr lang="ja-JP" altLang="en-US" sz="3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が存在</a:t>
            </a:r>
            <a:endParaRPr lang="en-US" altLang="ja-JP" sz="3000" dirty="0" smtClean="0">
              <a:effectLst>
                <a:outerShdw blurRad="38100" dist="38100" dir="2700000" algn="tl">
                  <a:srgbClr val="C0C0C0"/>
                </a:outerShdw>
              </a:effectLst>
              <a:latin typeface="ＭＳ ゴシック" pitchFamily="49" charset="-128"/>
              <a:ea typeface="ＭＳ ゴシック" pitchFamily="49" charset="-128"/>
            </a:endParaRPr>
          </a:p>
          <a:p>
            <a:endParaRPr lang="en-US" altLang="ja-JP" sz="3000" dirty="0">
              <a:effectLst>
                <a:outerShdw blurRad="38100" dist="38100" dir="2700000" algn="tl">
                  <a:srgbClr val="C0C0C0"/>
                </a:outerShdw>
              </a:effectLst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sz="3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内核は</a:t>
            </a:r>
            <a:r>
              <a:rPr lang="ja-JP" altLang="en-US" sz="3000" dirty="0">
                <a:effectLst>
                  <a:outerShdw blurRad="38100" dist="38100" dir="2700000" algn="tl">
                    <a:srgbClr val="C0C0C0"/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東西</a:t>
            </a:r>
            <a:r>
              <a:rPr lang="ja-JP" altLang="en-US" sz="3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半球の</a:t>
            </a:r>
            <a:endParaRPr lang="en-US" altLang="ja-JP" sz="3000" dirty="0" smtClean="0">
              <a:effectLst>
                <a:outerShdw blurRad="38100" dist="38100" dir="2700000" algn="tl">
                  <a:srgbClr val="C0C0C0"/>
                </a:outerShdw>
              </a:effectLst>
              <a:latin typeface="ＭＳ ゴシック" pitchFamily="49" charset="-128"/>
              <a:ea typeface="ＭＳ ゴシック" pitchFamily="49" charset="-128"/>
            </a:endParaRPr>
          </a:p>
          <a:p>
            <a:r>
              <a:rPr lang="ja-JP" altLang="en-US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非対称性</a:t>
            </a:r>
            <a:endParaRPr lang="ja-JP" altLang="en-US" sz="3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135191" name="Rectangle 23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5171" name="Text Box 3"/>
          <p:cNvSpPr txBox="1">
            <a:spLocks noChangeArrowheads="1"/>
          </p:cNvSpPr>
          <p:nvPr/>
        </p:nvSpPr>
        <p:spPr bwMode="auto">
          <a:xfrm>
            <a:off x="319816" y="993754"/>
            <a:ext cx="73661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内核：</a:t>
            </a:r>
            <a:r>
              <a:rPr lang="ja-JP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異方性、最内核、非対称</a:t>
            </a:r>
            <a:endParaRPr lang="ja-JP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ＭＳ ゴシック" pitchFamily="49" charset="-128"/>
            </a:endParaRPr>
          </a:p>
        </p:txBody>
      </p:sp>
      <p:sp>
        <p:nvSpPr>
          <p:cNvPr id="135192" name="Text Box 24"/>
          <p:cNvSpPr txBox="1">
            <a:spLocks noChangeArrowheads="1"/>
          </p:cNvSpPr>
          <p:nvPr/>
        </p:nvSpPr>
        <p:spPr bwMode="auto">
          <a:xfrm>
            <a:off x="685800" y="152400"/>
            <a:ext cx="642938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600">
                <a:solidFill>
                  <a:srgbClr val="FFFF00"/>
                </a:solidFill>
                <a:ea typeface="ＭＳ ゴシック" pitchFamily="49" charset="-128"/>
              </a:rPr>
              <a:t>核</a:t>
            </a:r>
          </a:p>
        </p:txBody>
      </p:sp>
      <p:sp>
        <p:nvSpPr>
          <p:cNvPr id="135190" name="Text Box 22"/>
          <p:cNvSpPr txBox="1">
            <a:spLocks noChangeArrowheads="1"/>
          </p:cNvSpPr>
          <p:nvPr/>
        </p:nvSpPr>
        <p:spPr bwMode="auto">
          <a:xfrm>
            <a:off x="1752600" y="176213"/>
            <a:ext cx="67119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>
                <a:solidFill>
                  <a:srgbClr val="FFFF00"/>
                </a:solidFill>
                <a:ea typeface="ＭＳ ゴシック" pitchFamily="49" charset="-128"/>
              </a:rPr>
              <a:t>次々に明らかになる核の新観測事実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225" y="3919517"/>
            <a:ext cx="3389486" cy="287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テキスト ボックス 50"/>
          <p:cNvSpPr txBox="1">
            <a:spLocks noChangeArrowheads="1"/>
          </p:cNvSpPr>
          <p:nvPr/>
        </p:nvSpPr>
        <p:spPr bwMode="auto">
          <a:xfrm>
            <a:off x="5364088" y="6589400"/>
            <a:ext cx="25699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 dirty="0" err="1">
                <a:latin typeface="Times New Roman" pitchFamily="18" charset="0"/>
                <a:cs typeface="Times New Roman" pitchFamily="18" charset="0"/>
              </a:rPr>
              <a:t>Monnereau</a:t>
            </a:r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 et al. (Science, 2010)</a:t>
            </a:r>
            <a:endParaRPr lang="ja-JP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703" y="1721543"/>
            <a:ext cx="2465161" cy="231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ine 21"/>
          <p:cNvSpPr>
            <a:spLocks noChangeShapeType="1"/>
          </p:cNvSpPr>
          <p:nvPr/>
        </p:nvSpPr>
        <p:spPr bwMode="auto">
          <a:xfrm>
            <a:off x="4007746" y="2508376"/>
            <a:ext cx="16764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3" name="Line 21"/>
          <p:cNvSpPr>
            <a:spLocks noChangeShapeType="1"/>
          </p:cNvSpPr>
          <p:nvPr/>
        </p:nvSpPr>
        <p:spPr bwMode="auto">
          <a:xfrm flipV="1">
            <a:off x="2627784" y="2953623"/>
            <a:ext cx="3744415" cy="120695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右矢印 1"/>
          <p:cNvSpPr/>
          <p:nvPr/>
        </p:nvSpPr>
        <p:spPr>
          <a:xfrm rot="579982">
            <a:off x="2749076" y="5483795"/>
            <a:ext cx="2042705" cy="3600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727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20" y="815527"/>
            <a:ext cx="2808312" cy="239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50562"/>
            <a:ext cx="4145296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009" y="3004335"/>
            <a:ext cx="4209436" cy="387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4100" y="0"/>
            <a:ext cx="9144000" cy="781781"/>
          </a:xfrm>
          <a:prstGeom prst="rect">
            <a:avLst/>
          </a:prstGeom>
          <a:solidFill>
            <a:srgbClr val="007E39"/>
          </a:solidFill>
          <a:ln>
            <a:solidFill>
              <a:srgbClr val="007E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超音波法によるＦｅＳメルトの音速測定</a:t>
            </a:r>
            <a:endParaRPr kumimoji="1" lang="ja-JP" alt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64994" y="263500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Ｘ線粉末回折</a:t>
            </a:r>
            <a:endParaRPr kumimoji="1" lang="ja-JP" altLang="en-US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5536" y="123050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超音波の波形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405934" y="4934556"/>
            <a:ext cx="1923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err="1" smtClean="0"/>
              <a:t>FeS</a:t>
            </a:r>
            <a:r>
              <a:rPr kumimoji="1" lang="ja-JP" altLang="en-US" sz="3600" dirty="0" smtClean="0"/>
              <a:t>メルト</a:t>
            </a:r>
            <a:endParaRPr kumimoji="1" lang="ja-JP" altLang="en-US" sz="3600" dirty="0"/>
          </a:p>
        </p:txBody>
      </p:sp>
      <p:cxnSp>
        <p:nvCxnSpPr>
          <p:cNvPr id="8" name="直線矢印コネクタ 7"/>
          <p:cNvCxnSpPr/>
          <p:nvPr/>
        </p:nvCxnSpPr>
        <p:spPr>
          <a:xfrm flipH="1" flipV="1">
            <a:off x="6732240" y="4509120"/>
            <a:ext cx="792088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/>
          <p:cNvSpPr/>
          <p:nvPr/>
        </p:nvSpPr>
        <p:spPr>
          <a:xfrm>
            <a:off x="2106834" y="768838"/>
            <a:ext cx="5417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/>
              <a:t>6 </a:t>
            </a:r>
            <a:r>
              <a:rPr lang="en-US" altLang="ja-JP" sz="2400" b="1" dirty="0" err="1" smtClean="0"/>
              <a:t>GPa</a:t>
            </a:r>
            <a:r>
              <a:rPr lang="ja-JP" altLang="en-US" sz="2400" b="1" dirty="0" smtClean="0"/>
              <a:t>まで：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Nishida et al. </a:t>
            </a:r>
          </a:p>
          <a:p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(EPSL, 2013)</a:t>
            </a:r>
            <a:endParaRPr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728502" y="64886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itchFamily="18" charset="0"/>
                <a:cs typeface="Times New Roman" pitchFamily="18" charset="0"/>
              </a:rPr>
              <a:t>30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75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9144000" cy="98072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>
              <a:solidFill>
                <a:srgbClr val="FFFF00"/>
              </a:solidFill>
            </a:endParaRPr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144029" y="1147926"/>
            <a:ext cx="9057505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3000" dirty="0" smtClean="0">
                <a:ea typeface="ＭＳ ゴシック" pitchFamily="49" charset="-128"/>
              </a:rPr>
              <a:t>①ロシア政府教育科学省の補助金「</a:t>
            </a:r>
            <a:r>
              <a:rPr lang="ja-JP" altLang="en-U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ゴシック" pitchFamily="49" charset="-128"/>
              </a:rPr>
              <a:t>メガグラント</a:t>
            </a:r>
            <a:r>
              <a:rPr lang="ja-JP" altLang="en-US" sz="3000" dirty="0" smtClean="0">
                <a:ea typeface="ＭＳ ゴシック" pitchFamily="49" charset="-128"/>
              </a:rPr>
              <a:t>：地球内部の熱力学モデルの創出」に選定：</a:t>
            </a:r>
            <a:endParaRPr lang="en-US" altLang="ja-JP" sz="3000" dirty="0" smtClean="0">
              <a:ea typeface="ＭＳ ゴシック" pitchFamily="49" charset="-128"/>
            </a:endParaRPr>
          </a:p>
          <a:p>
            <a:r>
              <a:rPr lang="ja-JP" altLang="en-US" sz="3000" dirty="0" smtClean="0">
                <a:ea typeface="ＭＳ ゴシック" pitchFamily="49" charset="-128"/>
              </a:rPr>
              <a:t>（共同研究者：</a:t>
            </a:r>
            <a:r>
              <a:rPr lang="en-US" altLang="ja-JP" sz="3000" dirty="0" err="1" smtClean="0">
                <a:ea typeface="ＭＳ ゴシック" pitchFamily="49" charset="-128"/>
              </a:rPr>
              <a:t>Litasov</a:t>
            </a:r>
            <a:r>
              <a:rPr lang="ja-JP" altLang="en-US" sz="3000" dirty="0" smtClean="0">
                <a:ea typeface="ＭＳ ゴシック" pitchFamily="49" charset="-128"/>
              </a:rPr>
              <a:t>博士</a:t>
            </a:r>
            <a:r>
              <a:rPr lang="en-US" altLang="ja-JP" sz="3000" dirty="0" smtClean="0">
                <a:ea typeface="ＭＳ ゴシック" pitchFamily="49" charset="-128"/>
              </a:rPr>
              <a:t>2013-2016</a:t>
            </a:r>
            <a:r>
              <a:rPr lang="ja-JP" altLang="en-US" sz="3000" dirty="0" smtClean="0">
                <a:ea typeface="ＭＳ ゴシック" pitchFamily="49" charset="-128"/>
              </a:rPr>
              <a:t>）</a:t>
            </a:r>
            <a:endParaRPr lang="en-US" altLang="ja-JP" sz="3000" dirty="0" smtClean="0">
              <a:ea typeface="ＭＳ ゴシック" pitchFamily="49" charset="-128"/>
            </a:endParaRPr>
          </a:p>
          <a:p>
            <a:endParaRPr lang="en-US" altLang="ja-JP" sz="2800" dirty="0">
              <a:ea typeface="ＭＳ ゴシック" pitchFamily="49" charset="-128"/>
            </a:endParaRPr>
          </a:p>
          <a:p>
            <a:r>
              <a:rPr lang="ja-JP" altLang="en-US" sz="2800" dirty="0" smtClean="0">
                <a:ea typeface="ＭＳ ゴシック" pitchFamily="49" charset="-128"/>
              </a:rPr>
              <a:t>②米国シカゴ大・</a:t>
            </a:r>
            <a:r>
              <a:rPr lang="en-US" altLang="ja-JP" sz="2800" dirty="0" smtClean="0">
                <a:ea typeface="ＭＳ ゴシック" pitchFamily="49" charset="-128"/>
              </a:rPr>
              <a:t>Wang</a:t>
            </a:r>
            <a:r>
              <a:rPr lang="ja-JP" altLang="en-US" sz="2800" dirty="0" smtClean="0">
                <a:ea typeface="ＭＳ ゴシック" pitchFamily="49" charset="-128"/>
              </a:rPr>
              <a:t>博士との鉄軽元素系メルトの物性の共同研究</a:t>
            </a:r>
            <a:r>
              <a:rPr lang="en-US" altLang="ja-JP" sz="2800" dirty="0" smtClean="0">
                <a:ea typeface="ＭＳ ゴシック" pitchFamily="49" charset="-128"/>
              </a:rPr>
              <a:t>: </a:t>
            </a:r>
          </a:p>
          <a:p>
            <a:endParaRPr lang="en-US" altLang="ja-JP" sz="2800" dirty="0" smtClean="0">
              <a:ea typeface="ＭＳ ゴシック" pitchFamily="49" charset="-128"/>
            </a:endParaRPr>
          </a:p>
          <a:p>
            <a:r>
              <a:rPr lang="ja-JP" altLang="en-US" sz="2800" dirty="0" smtClean="0">
                <a:ea typeface="ＭＳ ゴシック" pitchFamily="49" charset="-128"/>
              </a:rPr>
              <a:t>③パリ大学・</a:t>
            </a:r>
            <a:r>
              <a:rPr lang="en-US" altLang="ja-JP" sz="2800" dirty="0" err="1" smtClean="0">
                <a:ea typeface="ＭＳ ゴシック" pitchFamily="49" charset="-128"/>
              </a:rPr>
              <a:t>Fiquet</a:t>
            </a:r>
            <a:r>
              <a:rPr lang="ja-JP" altLang="en-US" sz="2800" dirty="0" smtClean="0">
                <a:ea typeface="ＭＳ ゴシック" pitchFamily="49" charset="-128"/>
              </a:rPr>
              <a:t>博士、リヨン高等師範大・</a:t>
            </a:r>
            <a:r>
              <a:rPr lang="en-US" altLang="ja-JP" sz="2800" dirty="0" smtClean="0">
                <a:ea typeface="ＭＳ ゴシック" pitchFamily="49" charset="-128"/>
              </a:rPr>
              <a:t>Caracas</a:t>
            </a:r>
            <a:r>
              <a:rPr lang="ja-JP" altLang="en-US" sz="2800" dirty="0" smtClean="0">
                <a:ea typeface="ＭＳ ゴシック" pitchFamily="49" charset="-128"/>
              </a:rPr>
              <a:t>博士との鉄合金の物性の共同研究</a:t>
            </a:r>
            <a:r>
              <a:rPr lang="en-US" altLang="ja-JP" sz="2800" dirty="0" smtClean="0">
                <a:ea typeface="ＭＳ ゴシック" pitchFamily="49" charset="-128"/>
              </a:rPr>
              <a:t>: </a:t>
            </a:r>
          </a:p>
          <a:p>
            <a:endParaRPr lang="en-US" altLang="ja-JP" sz="2800" dirty="0" smtClean="0">
              <a:ea typeface="ＭＳ ゴシック" pitchFamily="49" charset="-128"/>
            </a:endParaRPr>
          </a:p>
          <a:p>
            <a:r>
              <a:rPr lang="ja-JP" altLang="en-US" sz="2800" dirty="0" smtClean="0">
                <a:ea typeface="ＭＳ ゴシック" pitchFamily="49" charset="-128"/>
              </a:rPr>
              <a:t>④米国カーネギー研究所・</a:t>
            </a:r>
            <a:r>
              <a:rPr lang="en-US" altLang="ja-JP" sz="2800" dirty="0" err="1" smtClean="0">
                <a:ea typeface="ＭＳ ゴシック" pitchFamily="49" charset="-128"/>
              </a:rPr>
              <a:t>Mysen</a:t>
            </a:r>
            <a:r>
              <a:rPr lang="ja-JP" altLang="en-US" sz="2800" dirty="0" smtClean="0">
                <a:ea typeface="ＭＳ ゴシック" pitchFamily="49" charset="-128"/>
              </a:rPr>
              <a:t>博士とメルトに関する共同研究</a:t>
            </a:r>
            <a:r>
              <a:rPr lang="en-US" altLang="ja-JP" sz="2800" dirty="0" smtClean="0">
                <a:ea typeface="ＭＳ ゴシック" pitchFamily="49" charset="-128"/>
              </a:rPr>
              <a:t>:</a:t>
            </a:r>
            <a:endParaRPr lang="ja-JP" altLang="en-US" sz="2800" dirty="0">
              <a:ea typeface="ＭＳ ゴシック" pitchFamily="49" charset="-128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11039" y="167198"/>
            <a:ext cx="8523487" cy="646331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itchFamily="49" charset="-128"/>
              </a:rPr>
              <a:t>研究</a:t>
            </a:r>
            <a:r>
              <a:rPr lang="ja-JP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itchFamily="49" charset="-128"/>
              </a:rPr>
              <a:t>の</a:t>
            </a:r>
            <a:r>
              <a:rPr lang="ja-JP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itchFamily="49" charset="-128"/>
              </a:rPr>
              <a:t>特徴：</a:t>
            </a:r>
            <a:r>
              <a:rPr lang="ja-JP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ゴシック" pitchFamily="49" charset="-128"/>
              </a:rPr>
              <a:t>国際</a:t>
            </a:r>
            <a:r>
              <a:rPr lang="ja-JP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ゴシック" pitchFamily="49" charset="-128"/>
              </a:rPr>
              <a:t>協力による研究の</a:t>
            </a:r>
            <a:r>
              <a:rPr lang="ja-JP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ゴシック" pitchFamily="49" charset="-128"/>
              </a:rPr>
              <a:t>実施</a:t>
            </a:r>
            <a:endParaRPr lang="en-US" altLang="ja-JP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ゴシック" pitchFamily="49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720040" y="644176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053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2540" y="735400"/>
            <a:ext cx="907300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900" dirty="0" smtClean="0">
                <a:solidFill>
                  <a:srgbClr val="FF0000"/>
                </a:solidFill>
              </a:rPr>
              <a:t>内核の異方性</a:t>
            </a:r>
            <a:r>
              <a:rPr lang="ja-JP" altLang="en-US" sz="2900" dirty="0">
                <a:solidFill>
                  <a:srgbClr val="FF0000"/>
                </a:solidFill>
              </a:rPr>
              <a:t>の</a:t>
            </a:r>
            <a:r>
              <a:rPr kumimoji="1" lang="ja-JP" altLang="en-US" sz="2900" dirty="0" smtClean="0">
                <a:solidFill>
                  <a:srgbClr val="FF0000"/>
                </a:solidFill>
              </a:rPr>
              <a:t>解明に向けて：</a:t>
            </a:r>
            <a:r>
              <a:rPr kumimoji="1" lang="en-US" altLang="ja-JP" sz="2900" dirty="0" err="1" smtClean="0">
                <a:solidFill>
                  <a:srgbClr val="FF0000"/>
                </a:solidFill>
              </a:rPr>
              <a:t>Vp</a:t>
            </a:r>
            <a:r>
              <a:rPr kumimoji="1" lang="ja-JP" altLang="en-US" sz="2900" dirty="0" smtClean="0">
                <a:solidFill>
                  <a:srgbClr val="FF0000"/>
                </a:solidFill>
              </a:rPr>
              <a:t>と</a:t>
            </a:r>
            <a:r>
              <a:rPr kumimoji="1" lang="en-US" altLang="ja-JP" sz="2900" dirty="0" smtClean="0">
                <a:solidFill>
                  <a:srgbClr val="FF0000"/>
                </a:solidFill>
              </a:rPr>
              <a:t>Vs</a:t>
            </a:r>
            <a:r>
              <a:rPr kumimoji="1" lang="ja-JP" altLang="en-US" sz="2900" dirty="0" smtClean="0">
                <a:solidFill>
                  <a:srgbClr val="FF0000"/>
                </a:solidFill>
              </a:rPr>
              <a:t>の異方性（軸対象）</a:t>
            </a:r>
            <a:endParaRPr kumimoji="1" lang="en-US" altLang="ja-JP" sz="2900" dirty="0" smtClean="0">
              <a:solidFill>
                <a:srgbClr val="FF0000"/>
              </a:solidFill>
            </a:endParaRPr>
          </a:p>
          <a:p>
            <a:r>
              <a:rPr kumimoji="1" lang="ja-JP" altLang="en-US" sz="2800" dirty="0" smtClean="0"/>
              <a:t>①　高温高圧非弾性散乱実験＋</a:t>
            </a:r>
            <a:r>
              <a:rPr kumimoji="1" lang="en-US" altLang="ja-JP" sz="2800" dirty="0" smtClean="0"/>
              <a:t>X</a:t>
            </a:r>
            <a:r>
              <a:rPr kumimoji="1" lang="ja-JP" altLang="en-US" sz="2800" dirty="0" smtClean="0"/>
              <a:t>線粉末回折実験</a:t>
            </a:r>
            <a:endParaRPr kumimoji="1" lang="en-US" altLang="ja-JP" sz="2800" dirty="0" smtClean="0"/>
          </a:p>
          <a:p>
            <a:r>
              <a:rPr lang="ja-JP" altLang="en-US" sz="2800" dirty="0"/>
              <a:t>　</a:t>
            </a:r>
            <a:r>
              <a:rPr lang="ja-JP" altLang="en-US" sz="2800" dirty="0" smtClean="0"/>
              <a:t>　  </a:t>
            </a:r>
            <a:r>
              <a:rPr kumimoji="1" lang="ja-JP" altLang="en-US" sz="2800" dirty="0" smtClean="0"/>
              <a:t>同時測定＋第一原理計算　（</a:t>
            </a:r>
            <a:r>
              <a:rPr kumimoji="1" lang="en-US" altLang="ja-JP" sz="2800" dirty="0" err="1" smtClean="0"/>
              <a:t>Sakamaki</a:t>
            </a:r>
            <a:r>
              <a:rPr kumimoji="1" lang="en-US" altLang="ja-JP" sz="2800" dirty="0" smtClean="0"/>
              <a:t> et al., submitted)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79688" y="5360844"/>
            <a:ext cx="874790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②　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単結晶試料合成</a:t>
            </a:r>
            <a:r>
              <a:rPr kumimoji="1" lang="ja-JP" altLang="en-US" sz="2800" dirty="0" smtClean="0"/>
              <a:t>による高温高圧</a:t>
            </a:r>
            <a:r>
              <a:rPr kumimoji="1" lang="en-US" altLang="ja-JP" sz="2800" dirty="0" smtClean="0"/>
              <a:t>X</a:t>
            </a:r>
            <a:r>
              <a:rPr kumimoji="1" lang="ja-JP" altLang="en-US" sz="2800" dirty="0" smtClean="0"/>
              <a:t>線非弾性散乱実験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高温高圧下でフラックス法による</a:t>
            </a:r>
            <a:r>
              <a:rPr lang="en-US" altLang="ja-JP" sz="2800" dirty="0" err="1" smtClean="0"/>
              <a:t>hcp</a:t>
            </a:r>
            <a:r>
              <a:rPr lang="en-US" altLang="ja-JP" sz="2800" dirty="0" smtClean="0"/>
              <a:t>-Fe</a:t>
            </a:r>
            <a:r>
              <a:rPr lang="ja-JP" altLang="en-US" sz="2800" dirty="0" smtClean="0"/>
              <a:t>の</a:t>
            </a:r>
            <a:r>
              <a:rPr lang="ja-JP" altLang="en-US" sz="2800" dirty="0"/>
              <a:t>単</a:t>
            </a:r>
            <a:r>
              <a:rPr lang="ja-JP" altLang="en-US" sz="2800" dirty="0" smtClean="0"/>
              <a:t>結晶育成</a:t>
            </a:r>
            <a:endParaRPr lang="en-US" altLang="ja-JP" sz="2800" dirty="0" smtClean="0"/>
          </a:p>
          <a:p>
            <a:r>
              <a:rPr lang="en-US" altLang="ja-JP" sz="2800" dirty="0" smtClean="0">
                <a:sym typeface="Wingdings" panose="05000000000000000000" pitchFamily="2" charset="2"/>
              </a:rPr>
              <a:t> </a:t>
            </a:r>
            <a:r>
              <a:rPr lang="ja-JP" altLang="en-US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単結晶</a:t>
            </a:r>
            <a:r>
              <a:rPr lang="ja-JP" altLang="en-US" sz="2800" dirty="0" smtClean="0">
                <a:sym typeface="Wingdings" panose="05000000000000000000" pitchFamily="2" charset="2"/>
              </a:rPr>
              <a:t>を用いた高温高圧</a:t>
            </a:r>
            <a:r>
              <a:rPr lang="en-US" altLang="ja-JP" sz="2800" dirty="0" smtClean="0">
                <a:sym typeface="Wingdings" panose="05000000000000000000" pitchFamily="2" charset="2"/>
              </a:rPr>
              <a:t>X</a:t>
            </a:r>
            <a:r>
              <a:rPr lang="ja-JP" altLang="en-US" sz="2800" dirty="0" smtClean="0">
                <a:sym typeface="Wingdings" panose="05000000000000000000" pitchFamily="2" charset="2"/>
              </a:rPr>
              <a:t>線非弾性散乱実験</a:t>
            </a:r>
            <a:endParaRPr lang="en-US" altLang="ja-JP" sz="28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solidFill>
            <a:srgbClr val="0B0FB5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ja-JP" alt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　　　内核の異方性の解明に向けて　　　</a:t>
            </a:r>
            <a:endParaRPr lang="ja-JP" altLang="en-US" sz="40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ＭＳ ゴシック" pitchFamily="49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66173"/>
            <a:ext cx="3616200" cy="198646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100" y="2132856"/>
            <a:ext cx="3082637" cy="215221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258179" y="2760790"/>
            <a:ext cx="275588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　　　</a:t>
            </a:r>
            <a:r>
              <a:rPr kumimoji="1" lang="en-US" altLang="ja-JP" sz="4000" dirty="0" smtClean="0"/>
              <a:t>+ </a:t>
            </a:r>
            <a:r>
              <a:rPr kumimoji="1" lang="en-US" altLang="ja-JP" sz="4000" dirty="0" err="1" smtClean="0"/>
              <a:t>Cij</a:t>
            </a:r>
            <a:r>
              <a:rPr kumimoji="1" lang="en-US" altLang="ja-JP" sz="4000" dirty="0" smtClean="0"/>
              <a:t> </a:t>
            </a:r>
            <a:r>
              <a:rPr lang="ja-JP" altLang="en-US" sz="4000" dirty="0"/>
              <a:t>　</a:t>
            </a:r>
            <a:r>
              <a:rPr lang="ja-JP" altLang="en-US" sz="4000" dirty="0" smtClean="0"/>
              <a:t>＝</a:t>
            </a:r>
            <a:endParaRPr kumimoji="1" lang="en-US" altLang="ja-JP" sz="4000" dirty="0" smtClean="0"/>
          </a:p>
          <a:p>
            <a:r>
              <a:rPr lang="en-US" altLang="ja-JP" sz="2800" dirty="0" smtClean="0"/>
              <a:t>(</a:t>
            </a:r>
            <a:r>
              <a:rPr lang="ja-JP" altLang="en-US" sz="2800" dirty="0" smtClean="0"/>
              <a:t>第一原理計算）</a:t>
            </a:r>
            <a:endParaRPr kumimoji="1" lang="ja-JP" altLang="en-US" sz="2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67217" y="4244077"/>
            <a:ext cx="2878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非弾性散乱実験による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音速測定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56205" y="4365812"/>
            <a:ext cx="470731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rgbClr val="FF0000"/>
                </a:solidFill>
              </a:rPr>
              <a:t>DAC</a:t>
            </a:r>
            <a:r>
              <a:rPr lang="ja-JP" altLang="en-US" sz="3200" dirty="0" smtClean="0">
                <a:solidFill>
                  <a:srgbClr val="FF0000"/>
                </a:solidFill>
              </a:rPr>
              <a:t>による</a:t>
            </a:r>
            <a:r>
              <a:rPr lang="en-US" altLang="ja-JP" sz="3200" dirty="0" smtClean="0">
                <a:solidFill>
                  <a:srgbClr val="FF0000"/>
                </a:solidFill>
              </a:rPr>
              <a:t>X</a:t>
            </a:r>
            <a:r>
              <a:rPr lang="ja-JP" altLang="en-US" sz="2800" dirty="0">
                <a:solidFill>
                  <a:srgbClr val="FF0000"/>
                </a:solidFill>
              </a:rPr>
              <a:t>線粉末回折</a:t>
            </a:r>
            <a:r>
              <a:rPr lang="ja-JP" altLang="en-US" sz="2800" dirty="0" smtClean="0">
                <a:solidFill>
                  <a:srgbClr val="FF0000"/>
                </a:solidFill>
              </a:rPr>
              <a:t>実験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r>
              <a:rPr lang="ja-JP" altLang="en-US" sz="2000" dirty="0" smtClean="0"/>
              <a:t>（</a:t>
            </a:r>
            <a:r>
              <a:rPr lang="en-US" altLang="ja-JP" sz="2000" dirty="0" err="1" smtClean="0"/>
              <a:t>Seto</a:t>
            </a:r>
            <a:r>
              <a:rPr lang="ja-JP" altLang="en-US" sz="2000" dirty="0" smtClean="0"/>
              <a:t>の方法＋</a:t>
            </a:r>
            <a:r>
              <a:rPr lang="en-US" altLang="ja-JP" sz="2000" dirty="0" err="1" smtClean="0"/>
              <a:t>Mainprice</a:t>
            </a:r>
            <a:r>
              <a:rPr lang="ja-JP" altLang="en-US" sz="2000" dirty="0" smtClean="0"/>
              <a:t>の方法）</a:t>
            </a:r>
            <a:endParaRPr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720040" y="644176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32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766649" y="3937786"/>
            <a:ext cx="98306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FF0000"/>
                </a:solidFill>
              </a:rPr>
              <a:t>軸対象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1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21096" y="1134588"/>
            <a:ext cx="8915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dirty="0">
                <a:latin typeface="Comic Sans MS" pitchFamily="66" charset="0"/>
              </a:rPr>
              <a:t>月の形成とともに、初期地球に大きな影響を与えた。ジャイアントインパクトによって地球は</a:t>
            </a:r>
            <a:r>
              <a:rPr lang="ja-JP" altLang="en-US" dirty="0" smtClean="0">
                <a:latin typeface="Comic Sans MS" pitchFamily="66" charset="0"/>
              </a:rPr>
              <a:t>全溶融</a:t>
            </a:r>
            <a:endParaRPr lang="en-US" altLang="ja-JP" dirty="0">
              <a:latin typeface="Comic Sans MS" pitchFamily="66" charset="0"/>
            </a:endParaRP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8843918" y="6488668"/>
            <a:ext cx="300082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 smtClean="0"/>
              <a:t>4</a:t>
            </a:r>
            <a:endParaRPr lang="en-US" altLang="ja-JP" sz="1800" dirty="0"/>
          </a:p>
        </p:txBody>
      </p:sp>
      <p:sp>
        <p:nvSpPr>
          <p:cNvPr id="2" name="正方形/長方形 1"/>
          <p:cNvSpPr/>
          <p:nvPr/>
        </p:nvSpPr>
        <p:spPr>
          <a:xfrm>
            <a:off x="0" y="0"/>
            <a:ext cx="9144000" cy="8953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183932" y="124509"/>
            <a:ext cx="83920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3600" dirty="0" smtClean="0">
                <a:solidFill>
                  <a:srgbClr val="FFFF00"/>
                </a:solidFill>
                <a:latin typeface="Comic Sans MS" pitchFamily="66" charset="0"/>
              </a:rPr>
              <a:t>地球形成期におけるジャイアントインパクト</a:t>
            </a:r>
            <a:endParaRPr lang="en-US" altLang="ja-JP" sz="36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859862" y="2272129"/>
            <a:ext cx="43033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ja-JP" altLang="en-US" sz="2800" dirty="0"/>
          </a:p>
          <a:p>
            <a:r>
              <a:rPr kumimoji="1" lang="ja-JP" altLang="en-US" sz="2800" dirty="0" smtClean="0"/>
              <a:t>・どのように核</a:t>
            </a:r>
            <a:r>
              <a:rPr lang="ja-JP" altLang="en-US" sz="2800" dirty="0" smtClean="0"/>
              <a:t>が</a:t>
            </a:r>
            <a:endParaRPr lang="en-US" altLang="ja-JP" sz="2800" dirty="0" smtClean="0"/>
          </a:p>
          <a:p>
            <a:r>
              <a:rPr kumimoji="1" lang="ja-JP" altLang="en-US" sz="2800" dirty="0"/>
              <a:t>　</a:t>
            </a:r>
            <a:r>
              <a:rPr kumimoji="1" lang="ja-JP" altLang="en-US" sz="2800" dirty="0" smtClean="0"/>
              <a:t>　　　　形成されたのか？</a:t>
            </a:r>
            <a:endParaRPr kumimoji="1" lang="en-US" altLang="ja-JP" sz="2800" dirty="0" smtClean="0"/>
          </a:p>
          <a:p>
            <a:endParaRPr kumimoji="1" lang="en-US" altLang="ja-JP" sz="2800" dirty="0" smtClean="0"/>
          </a:p>
          <a:p>
            <a:r>
              <a:rPr lang="ja-JP" altLang="en-US" sz="2800" dirty="0"/>
              <a:t>・</a:t>
            </a:r>
            <a:r>
              <a:rPr kumimoji="1" lang="ja-JP" altLang="en-US" sz="2800" dirty="0" smtClean="0"/>
              <a:t>核とマントルは平衡か？</a:t>
            </a:r>
            <a:endParaRPr kumimoji="1" lang="en-US" altLang="ja-JP" sz="2800" dirty="0" smtClean="0"/>
          </a:p>
          <a:p>
            <a:endParaRPr kumimoji="1" lang="en-US" altLang="ja-JP" sz="2800" dirty="0" smtClean="0"/>
          </a:p>
          <a:p>
            <a:r>
              <a:rPr lang="ja-JP" altLang="en-US" sz="2800" dirty="0"/>
              <a:t>・</a:t>
            </a:r>
            <a:r>
              <a:rPr kumimoji="1" lang="ja-JP" altLang="en-US" sz="2800" dirty="0" smtClean="0"/>
              <a:t>内核と外核は</a:t>
            </a:r>
            <a:r>
              <a:rPr lang="ja-JP" altLang="en-US" sz="2800" dirty="0" smtClean="0"/>
              <a:t>、平衡か？  </a:t>
            </a:r>
            <a:endParaRPr lang="en-US" altLang="ja-JP" sz="2800" dirty="0" smtClean="0"/>
          </a:p>
          <a:p>
            <a:r>
              <a:rPr lang="en-US" altLang="ja-JP" sz="2800" dirty="0"/>
              <a:t> 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どのように分離したのか</a:t>
            </a:r>
            <a:r>
              <a:rPr kumimoji="1" lang="ja-JP" altLang="en-US" sz="2800" dirty="0" smtClean="0"/>
              <a:t>？</a:t>
            </a:r>
            <a:endParaRPr kumimoji="1" lang="en-US" altLang="ja-JP" sz="2800" dirty="0" smtClean="0"/>
          </a:p>
        </p:txBody>
      </p:sp>
      <p:pic>
        <p:nvPicPr>
          <p:cNvPr id="36867" name="Picture 3" descr="TNSS-p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3" y="2545522"/>
            <a:ext cx="3174592" cy="312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68253" y="5711954"/>
            <a:ext cx="1456608" cy="3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cs typeface="Times New Roman" panose="02020603050405020304" pitchFamily="18" charset="0"/>
              </a:rPr>
              <a:t>Cameron (1986)</a:t>
            </a:r>
          </a:p>
        </p:txBody>
      </p:sp>
      <p:pic>
        <p:nvPicPr>
          <p:cNvPr id="13" name="Picture 2" descr="impact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871" y="2622975"/>
            <a:ext cx="3036153" cy="300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152847" y="3866799"/>
            <a:ext cx="1304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179512" y="5401971"/>
            <a:ext cx="13042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3932" y="4426413"/>
            <a:ext cx="15696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FF00"/>
                </a:solidFill>
              </a:rPr>
              <a:t>　　　原始地球</a:t>
            </a:r>
            <a:endParaRPr lang="en-US" altLang="ja-JP" dirty="0" smtClean="0">
              <a:solidFill>
                <a:srgbClr val="FFFF00"/>
              </a:solidFill>
            </a:endParaRPr>
          </a:p>
          <a:p>
            <a:endParaRPr kumimoji="1" lang="en-US" altLang="ja-JP" dirty="0" smtClean="0">
              <a:solidFill>
                <a:srgbClr val="FFFF00"/>
              </a:solidFill>
            </a:endParaRPr>
          </a:p>
          <a:p>
            <a:endParaRPr kumimoji="1" lang="en-US" altLang="ja-JP" dirty="0" smtClean="0">
              <a:solidFill>
                <a:srgbClr val="FFFF00"/>
              </a:solidFill>
            </a:endParaRPr>
          </a:p>
          <a:p>
            <a:r>
              <a:rPr lang="ja-JP" altLang="en-US" dirty="0" smtClean="0">
                <a:solidFill>
                  <a:srgbClr val="FFFF00"/>
                </a:solidFill>
              </a:rPr>
              <a:t>原始月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4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-9525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>
              <a:solidFill>
                <a:srgbClr val="FFFF00"/>
              </a:solidFill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304800" y="3124200"/>
            <a:ext cx="2222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4000"/>
              <a:t>研究目的</a:t>
            </a: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328340" y="1314282"/>
            <a:ext cx="8610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3200" b="0" dirty="0" smtClean="0">
                <a:solidFill>
                  <a:srgbClr val="FFFF00"/>
                </a:solidFill>
              </a:rPr>
              <a:t>相関係・溶融関係の</a:t>
            </a:r>
            <a:r>
              <a:rPr lang="ja-JP" altLang="en-US" sz="3200" b="0" dirty="0">
                <a:solidFill>
                  <a:srgbClr val="FFFF00"/>
                </a:solidFill>
              </a:rPr>
              <a:t>解明、密度・</a:t>
            </a:r>
            <a:r>
              <a:rPr lang="ja-JP" altLang="en-US" sz="3200" dirty="0">
                <a:solidFill>
                  <a:srgbClr val="FFFF00"/>
                </a:solidFill>
              </a:rPr>
              <a:t>音速の測定</a:t>
            </a:r>
            <a:r>
              <a:rPr lang="ja-JP" altLang="en-US" sz="3200" b="0" dirty="0">
                <a:solidFill>
                  <a:srgbClr val="FFFF00"/>
                </a:solidFill>
              </a:rPr>
              <a:t>にもとづいて</a:t>
            </a:r>
            <a:r>
              <a:rPr lang="ja-JP" altLang="en-US" sz="3200" b="0" dirty="0" smtClean="0">
                <a:solidFill>
                  <a:srgbClr val="FFFF00"/>
                </a:solidFill>
              </a:rPr>
              <a:t>、地球内部の観測データを説明する</a:t>
            </a:r>
            <a:r>
              <a:rPr lang="ja-JP" alt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地球</a:t>
            </a:r>
            <a:r>
              <a:rPr lang="ja-JP" alt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中心領域</a:t>
            </a:r>
            <a:r>
              <a:rPr lang="ja-JP" alt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の最適な物質</a:t>
            </a:r>
            <a:r>
              <a:rPr lang="ja-JP" altLang="en-US" sz="32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科学</a:t>
            </a:r>
            <a:r>
              <a:rPr lang="ja-JP" alt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モデルを創出</a:t>
            </a:r>
            <a:r>
              <a:rPr lang="ja-JP" altLang="en-US" sz="3200" b="0" dirty="0">
                <a:solidFill>
                  <a:srgbClr val="FFFF00"/>
                </a:solidFill>
              </a:rPr>
              <a:t>：　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8823325" y="6591300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304800" y="3068758"/>
            <a:ext cx="883919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26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どのような組成</a:t>
            </a:r>
            <a:r>
              <a:rPr lang="ja-JP" altLang="en-US" sz="2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？　どの</a:t>
            </a:r>
            <a:r>
              <a:rPr lang="ja-JP" altLang="en-US" sz="2600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ような状態</a:t>
            </a:r>
            <a:r>
              <a:rPr lang="ja-JP" altLang="en-US" sz="2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？　どのような温度？</a:t>
            </a:r>
            <a:endParaRPr lang="ja-JP" altLang="en-US" sz="2600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anose="020B0609070205080204" pitchFamily="49" charset="-128"/>
            </a:endParaRPr>
          </a:p>
        </p:txBody>
      </p:sp>
      <p:sp>
        <p:nvSpPr>
          <p:cNvPr id="31764" name="Text Box 20"/>
          <p:cNvSpPr txBox="1">
            <a:spLocks noChangeArrowheads="1"/>
          </p:cNvSpPr>
          <p:nvPr/>
        </p:nvSpPr>
        <p:spPr bwMode="auto">
          <a:xfrm>
            <a:off x="487774" y="336113"/>
            <a:ext cx="2019300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ea typeface="ＭＳ ゴシック" panose="020B0609070205080204" pitchFamily="49" charset="-128"/>
              </a:rPr>
              <a:t>研究目的</a:t>
            </a:r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485309" y="3753833"/>
            <a:ext cx="67505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  <a:ea typeface="ＭＳ ゴシック" panose="020B0609070205080204" pitchFamily="49" charset="-128"/>
              </a:rPr>
              <a:t>これら</a:t>
            </a:r>
            <a:r>
              <a:rPr lang="ja-JP" altLang="en-US" sz="3200" dirty="0" smtClean="0">
                <a:solidFill>
                  <a:srgbClr val="FFFF00"/>
                </a:solidFill>
                <a:ea typeface="ＭＳ ゴシック" panose="020B0609070205080204" pitchFamily="49" charset="-128"/>
              </a:rPr>
              <a:t>の</a:t>
            </a:r>
            <a:r>
              <a:rPr lang="ja-JP" altLang="en-US" sz="3200" dirty="0">
                <a:solidFill>
                  <a:srgbClr val="FFFF00"/>
                </a:solidFill>
                <a:ea typeface="ＭＳ ゴシック" panose="020B0609070205080204" pitchFamily="49" charset="-128"/>
              </a:rPr>
              <a:t>課題</a:t>
            </a:r>
            <a:r>
              <a:rPr lang="ja-JP" altLang="en-US" sz="3200" dirty="0" smtClean="0">
                <a:solidFill>
                  <a:srgbClr val="FFFF00"/>
                </a:solidFill>
                <a:ea typeface="ＭＳ ゴシック" panose="020B0609070205080204" pitchFamily="49" charset="-128"/>
              </a:rPr>
              <a:t>を</a:t>
            </a:r>
            <a:r>
              <a:rPr lang="ja-JP" altLang="en-US" sz="32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最先端の手法</a:t>
            </a:r>
            <a:r>
              <a:rPr lang="ja-JP" altLang="en-US" sz="3200" dirty="0" smtClean="0">
                <a:solidFill>
                  <a:srgbClr val="FFFF00"/>
                </a:solidFill>
                <a:ea typeface="ＭＳ ゴシック" panose="020B0609070205080204" pitchFamily="49" charset="-128"/>
              </a:rPr>
              <a:t>で</a:t>
            </a:r>
            <a:r>
              <a:rPr lang="ja-JP" altLang="en-US" sz="3200" dirty="0">
                <a:solidFill>
                  <a:srgbClr val="FFFF00"/>
                </a:solidFill>
                <a:ea typeface="ＭＳ ゴシック" panose="020B0609070205080204" pitchFamily="49" charset="-128"/>
              </a:rPr>
              <a:t>解明</a:t>
            </a:r>
          </a:p>
        </p:txBody>
      </p:sp>
      <p:sp>
        <p:nvSpPr>
          <p:cNvPr id="31767" name="Text Box 23"/>
          <p:cNvSpPr txBox="1">
            <a:spLocks noChangeArrowheads="1"/>
          </p:cNvSpPr>
          <p:nvPr/>
        </p:nvSpPr>
        <p:spPr bwMode="auto">
          <a:xfrm>
            <a:off x="106012" y="4611231"/>
            <a:ext cx="914650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①</a:t>
            </a:r>
            <a:r>
              <a:rPr lang="ja-JP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　</a:t>
            </a:r>
            <a:r>
              <a:rPr lang="ja-JP" altLang="en-US" sz="2800" b="1" dirty="0" smtClean="0">
                <a:solidFill>
                  <a:srgbClr val="FFFFCC"/>
                </a:solidFill>
                <a:ea typeface="ＭＳ ゴシック" panose="020B0609070205080204" pitchFamily="49" charset="-128"/>
              </a:rPr>
              <a:t>核</a:t>
            </a:r>
            <a:r>
              <a:rPr lang="ja-JP" altLang="en-US" sz="2800" b="1" dirty="0">
                <a:solidFill>
                  <a:srgbClr val="FFFFCC"/>
                </a:solidFill>
                <a:ea typeface="ＭＳ ゴシック" panose="020B0609070205080204" pitchFamily="49" charset="-128"/>
              </a:rPr>
              <a:t>の温度圧力を</a:t>
            </a:r>
            <a:r>
              <a:rPr lang="ja-JP" altLang="en-US" sz="2800" b="1" dirty="0" smtClean="0">
                <a:solidFill>
                  <a:srgbClr val="FFFFCC"/>
                </a:solidFill>
                <a:ea typeface="ＭＳ ゴシック" panose="020B0609070205080204" pitchFamily="49" charset="-128"/>
              </a:rPr>
              <a:t>実現</a:t>
            </a:r>
            <a:r>
              <a:rPr lang="ja-JP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し、相関係・溶融関係を解明。</a:t>
            </a:r>
            <a:endParaRPr lang="ja-JP" altLang="en-US" sz="28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anose="020B0609070205080204" pitchFamily="49" charset="-128"/>
            </a:endParaRPr>
          </a:p>
          <a:p>
            <a:r>
              <a:rPr lang="ja-JP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②</a:t>
            </a:r>
            <a:r>
              <a:rPr lang="ja-JP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　</a:t>
            </a:r>
            <a:r>
              <a:rPr lang="ja-JP" alt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核の温度</a:t>
            </a:r>
            <a:r>
              <a:rPr lang="ja-JP" altLang="en-US" sz="28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圧力条件</a:t>
            </a:r>
            <a:r>
              <a:rPr lang="ja-JP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において、鉄</a:t>
            </a:r>
            <a:r>
              <a:rPr lang="ja-JP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のスピン転移</a:t>
            </a:r>
            <a:r>
              <a:rPr lang="ja-JP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、磁気</a:t>
            </a:r>
            <a:endParaRPr lang="en-US" altLang="ja-JP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anose="020B0609070205080204" pitchFamily="49" charset="-128"/>
            </a:endParaRPr>
          </a:p>
          <a:p>
            <a:r>
              <a:rPr lang="ja-JP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　</a:t>
            </a:r>
            <a:r>
              <a:rPr lang="ja-JP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　転移</a:t>
            </a:r>
            <a:r>
              <a:rPr lang="ja-JP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、構造相転移</a:t>
            </a:r>
            <a:r>
              <a:rPr lang="ja-JP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、融解などの相</a:t>
            </a:r>
            <a:r>
              <a:rPr lang="ja-JP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転移現象を解明。</a:t>
            </a:r>
          </a:p>
          <a:p>
            <a:r>
              <a:rPr lang="ja-JP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③　</a:t>
            </a:r>
            <a:r>
              <a:rPr lang="ja-JP" altLang="en-US" sz="2800" dirty="0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核の温度圧力条件</a:t>
            </a:r>
            <a:r>
              <a:rPr lang="ja-JP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において、</a:t>
            </a:r>
            <a:r>
              <a:rPr lang="ja-JP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音速</a:t>
            </a:r>
            <a:r>
              <a:rPr lang="ja-JP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・</a:t>
            </a:r>
            <a:r>
              <a:rPr lang="ja-JP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密度などの</a:t>
            </a:r>
            <a:endParaRPr lang="en-US" altLang="ja-JP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ゴシック" panose="020B0609070205080204" pitchFamily="49" charset="-128"/>
            </a:endParaRPr>
          </a:p>
          <a:p>
            <a:r>
              <a:rPr lang="ja-JP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　</a:t>
            </a:r>
            <a:r>
              <a:rPr lang="ja-JP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　物性を</a:t>
            </a:r>
            <a:r>
              <a:rPr lang="ja-JP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測定。</a:t>
            </a:r>
            <a:endParaRPr lang="ja-JP" altLang="en-US" sz="2800" dirty="0">
              <a:effectLst>
                <a:outerShdw blurRad="38100" dist="38100" dir="2700000" algn="tl">
                  <a:srgbClr val="C0C0C0"/>
                </a:outerShdw>
              </a:effectLst>
              <a:ea typeface="ＭＳ ゴシック" panose="020B0609070205080204" pitchFamily="49" charset="-128"/>
            </a:endParaRPr>
          </a:p>
        </p:txBody>
      </p:sp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8823325" y="6491288"/>
            <a:ext cx="311150" cy="36671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ja-JP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31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0" y="0"/>
            <a:ext cx="9144000" cy="98072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>
              <a:solidFill>
                <a:srgbClr val="FFFF00"/>
              </a:solidFill>
            </a:endParaRP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8851947" y="6504277"/>
            <a:ext cx="300082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</a:rPr>
              <a:t>6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574" y="1977516"/>
            <a:ext cx="4670713" cy="238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822313" y="4982898"/>
            <a:ext cx="43019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・</a:t>
            </a:r>
            <a:r>
              <a:rPr kumimoji="1" lang="en-US" altLang="ja-JP" sz="2800" dirty="0" smtClean="0"/>
              <a:t>Fe-Si-S</a:t>
            </a:r>
            <a:r>
              <a:rPr kumimoji="1" lang="ja-JP" altLang="en-US" sz="2800" dirty="0" smtClean="0"/>
              <a:t>系の固液元素分配の予備実験を実施</a:t>
            </a:r>
            <a:endParaRPr kumimoji="1" lang="en-US" altLang="ja-JP" sz="2800" dirty="0" smtClean="0"/>
          </a:p>
          <a:p>
            <a:r>
              <a:rPr lang="ja-JP" altLang="en-US" sz="2800" b="1" dirty="0" smtClean="0">
                <a:solidFill>
                  <a:srgbClr val="C00000"/>
                </a:solidFill>
              </a:rPr>
              <a:t>・</a:t>
            </a:r>
            <a:r>
              <a:rPr lang="en-US" altLang="ja-JP" sz="2800" b="1" dirty="0" smtClean="0">
                <a:solidFill>
                  <a:srgbClr val="C00000"/>
                </a:solidFill>
              </a:rPr>
              <a:t>Fe-</a:t>
            </a:r>
            <a:r>
              <a:rPr lang="ja-JP" altLang="en-US" sz="2800" b="1" dirty="0" smtClean="0">
                <a:solidFill>
                  <a:srgbClr val="C00000"/>
                </a:solidFill>
              </a:rPr>
              <a:t>軽元素（</a:t>
            </a:r>
            <a:r>
              <a:rPr lang="en-US" altLang="ja-JP" sz="2800" b="1" dirty="0" smtClean="0">
                <a:solidFill>
                  <a:srgbClr val="C00000"/>
                </a:solidFill>
              </a:rPr>
              <a:t>Si, S, O,</a:t>
            </a:r>
            <a:r>
              <a:rPr lang="ja-JP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ja-JP" sz="2800" b="1" dirty="0" smtClean="0">
                <a:solidFill>
                  <a:srgbClr val="C00000"/>
                </a:solidFill>
              </a:rPr>
              <a:t>C, H, N, P…</a:t>
            </a:r>
            <a:r>
              <a:rPr lang="ja-JP" altLang="en-US" sz="2800" b="1" dirty="0" smtClean="0">
                <a:solidFill>
                  <a:srgbClr val="C00000"/>
                </a:solidFill>
              </a:rPr>
              <a:t>）系の</a:t>
            </a:r>
            <a:r>
              <a:rPr lang="ja-JP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固液分配</a:t>
            </a:r>
            <a:endParaRPr lang="en-US" altLang="ja-JP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4954" y="1977516"/>
            <a:ext cx="47973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500" b="1" dirty="0" smtClean="0">
                <a:ea typeface="ＭＳ ゴシック" pitchFamily="49" charset="-128"/>
              </a:rPr>
              <a:t>固体鉄・液体鉄間の元素</a:t>
            </a:r>
            <a:r>
              <a:rPr lang="ja-JP" altLang="en-US" sz="2500" b="1" dirty="0">
                <a:ea typeface="ＭＳ ゴシック" pitchFamily="49" charset="-128"/>
              </a:rPr>
              <a:t>分配</a:t>
            </a:r>
            <a:r>
              <a:rPr lang="ja-JP" altLang="en-US" sz="2500" b="1" dirty="0" smtClean="0">
                <a:ea typeface="ＭＳ ゴシック" pitchFamily="49" charset="-128"/>
              </a:rPr>
              <a:t>と融解実験、液体鉄の構造研究</a:t>
            </a:r>
            <a:endParaRPr lang="ja-JP" altLang="en-US" sz="2500" b="1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439935" y="4336567"/>
            <a:ext cx="2978766" cy="64633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内核分別作用</a:t>
            </a:r>
            <a:endParaRPr kumimoji="1" lang="ja-JP" alt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243057" y="2820853"/>
            <a:ext cx="4111750" cy="861774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連携研究者　</a:t>
            </a:r>
            <a:r>
              <a:rPr lang="ja-JP" altLang="en-US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鎌田誠司（</a:t>
            </a:r>
            <a:r>
              <a:rPr lang="ja-JP" altLang="en-US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東北大</a:t>
            </a:r>
            <a:r>
              <a:rPr lang="ja-JP" altLang="en-US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）</a:t>
            </a:r>
            <a:endParaRPr lang="en-US" altLang="ja-JP" dirty="0" smtClean="0">
              <a:solidFill>
                <a:srgbClr val="66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ja-JP" altLang="en-US" sz="1600" b="1" dirty="0" smtClean="0">
                <a:solidFill>
                  <a:srgbClr val="669900"/>
                </a:solidFill>
              </a:rPr>
              <a:t>　　</a:t>
            </a:r>
            <a:r>
              <a:rPr lang="ja-JP" altLang="en-US" sz="1600" b="1" dirty="0" smtClean="0">
                <a:solidFill>
                  <a:schemeClr val="accent3">
                    <a:lumMod val="75000"/>
                  </a:schemeClr>
                </a:solidFill>
              </a:rPr>
              <a:t>融解と元素分配実験</a:t>
            </a:r>
            <a:endParaRPr lang="en-US" altLang="ja-JP" sz="16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ja-JP" altLang="en-US" sz="1600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分担者</a:t>
            </a:r>
            <a:r>
              <a:rPr lang="ja-JP" altLang="en-US" sz="1600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　</a:t>
            </a:r>
            <a:r>
              <a:rPr lang="ja-JP" altLang="en-US" sz="1600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宮原正明</a:t>
            </a:r>
            <a:r>
              <a:rPr lang="en-US" altLang="ja-JP" sz="1600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ja-JP" altLang="en-US" sz="1600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広島大）</a:t>
            </a:r>
            <a:r>
              <a:rPr lang="ja-JP" alt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：</a:t>
            </a:r>
            <a:r>
              <a:rPr lang="ja-JP" altLang="en-US" sz="1600" b="1" dirty="0" smtClean="0">
                <a:solidFill>
                  <a:schemeClr val="accent3">
                    <a:lumMod val="75000"/>
                  </a:schemeClr>
                </a:solidFill>
              </a:rPr>
              <a:t>回収試料の分析</a:t>
            </a:r>
            <a:endParaRPr lang="en-US" altLang="ja-JP" sz="16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1883426" y="200645"/>
            <a:ext cx="5280613" cy="646331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itchFamily="49" charset="-128"/>
              </a:rPr>
              <a:t>研究</a:t>
            </a:r>
            <a:r>
              <a:rPr lang="ja-JP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itchFamily="49" charset="-128"/>
              </a:rPr>
              <a:t>の</a:t>
            </a:r>
            <a:r>
              <a:rPr lang="ja-JP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itchFamily="49" charset="-128"/>
              </a:rPr>
              <a:t>特徴</a:t>
            </a:r>
            <a:r>
              <a:rPr lang="ja-JP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itchFamily="49" charset="-128"/>
              </a:rPr>
              <a:t>・</a:t>
            </a:r>
            <a:r>
              <a:rPr lang="ja-JP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itchFamily="49" charset="-128"/>
              </a:rPr>
              <a:t>独創的</a:t>
            </a:r>
            <a:r>
              <a:rPr lang="ja-JP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itchFamily="49" charset="-128"/>
              </a:rPr>
              <a:t>な点</a:t>
            </a:r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19777" y="982140"/>
            <a:ext cx="910444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ゴシック" pitchFamily="49" charset="-128"/>
              </a:rPr>
              <a:t>①地球核の条件における内核・外核元素分配（内核分別作用）核・マントル元素分配解明</a:t>
            </a:r>
            <a:endParaRPr lang="en-US" altLang="ja-JP" sz="2800" dirty="0">
              <a:ea typeface="ＭＳ ゴシック" pitchFamily="49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7072"/>
            <a:ext cx="3956972" cy="270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正方形/長方形 12"/>
          <p:cNvSpPr/>
          <p:nvPr/>
        </p:nvSpPr>
        <p:spPr>
          <a:xfrm>
            <a:off x="2917703" y="3669653"/>
            <a:ext cx="1204176" cy="40011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b="1" dirty="0" smtClean="0"/>
              <a:t>[</a:t>
            </a:r>
            <a:r>
              <a:rPr lang="ja-JP" altLang="en-US" b="1" dirty="0" smtClean="0"/>
              <a:t>補足</a:t>
            </a:r>
            <a:r>
              <a:rPr lang="en-US" altLang="ja-JP" sz="2000" b="1" dirty="0" smtClean="0"/>
              <a:t>P13]</a:t>
            </a:r>
            <a:endParaRPr lang="en-US" altLang="ja-JP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802915" y="4941168"/>
            <a:ext cx="1129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外核濃集</a:t>
            </a:r>
            <a:endParaRPr kumimoji="1" lang="ja-JP" altLang="en-US" sz="1600" dirty="0"/>
          </a:p>
        </p:txBody>
      </p:sp>
      <p:cxnSp>
        <p:nvCxnSpPr>
          <p:cNvPr id="6" name="直線コネクタ 5"/>
          <p:cNvCxnSpPr/>
          <p:nvPr/>
        </p:nvCxnSpPr>
        <p:spPr>
          <a:xfrm>
            <a:off x="3911664" y="4725144"/>
            <a:ext cx="94836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3797165" y="4177835"/>
            <a:ext cx="127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内核濃集</a:t>
            </a:r>
            <a:endParaRPr kumimoji="1" lang="ja-JP" altLang="en-US" sz="1600" dirty="0"/>
          </a:p>
        </p:txBody>
      </p:sp>
      <p:sp>
        <p:nvSpPr>
          <p:cNvPr id="7" name="下矢印 6"/>
          <p:cNvSpPr/>
          <p:nvPr/>
        </p:nvSpPr>
        <p:spPr>
          <a:xfrm>
            <a:off x="4211960" y="4756895"/>
            <a:ext cx="155517" cy="216024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下矢印 17"/>
          <p:cNvSpPr/>
          <p:nvPr/>
        </p:nvSpPr>
        <p:spPr>
          <a:xfrm rot="10800000">
            <a:off x="4211961" y="4474614"/>
            <a:ext cx="155517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823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304800" y="960438"/>
            <a:ext cx="78213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②地球核</a:t>
            </a:r>
            <a:r>
              <a:rPr lang="en-US" altLang="ja-JP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(</a:t>
            </a:r>
            <a:r>
              <a:rPr lang="ja-JP" alt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鉄軽元素系</a:t>
            </a:r>
            <a:r>
              <a:rPr lang="en-US" altLang="ja-JP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)</a:t>
            </a:r>
            <a:r>
              <a:rPr lang="ja-JP" alt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の</a:t>
            </a:r>
            <a:r>
              <a:rPr lang="ja-JP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itchFamily="49" charset="-128"/>
              </a:rPr>
              <a:t>音速と密度の測定</a:t>
            </a:r>
          </a:p>
        </p:txBody>
      </p:sp>
      <p:pic>
        <p:nvPicPr>
          <p:cNvPr id="15053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61" y="2024615"/>
            <a:ext cx="2520779" cy="2433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540" name="Rectangle 12"/>
          <p:cNvSpPr>
            <a:spLocks noChangeArrowheads="1"/>
          </p:cNvSpPr>
          <p:nvPr/>
        </p:nvSpPr>
        <p:spPr bwMode="auto">
          <a:xfrm>
            <a:off x="2398452" y="2076817"/>
            <a:ext cx="6745548" cy="232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・</a:t>
            </a:r>
            <a:r>
              <a:rPr lang="en-US" altLang="ja-JP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163 </a:t>
            </a:r>
            <a:r>
              <a:rPr lang="en-US" altLang="ja-JP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GPa</a:t>
            </a:r>
            <a:r>
              <a:rPr lang="en-US" altLang="ja-JP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3000 K</a:t>
            </a:r>
            <a:r>
              <a:rPr lang="ja-JP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において </a:t>
            </a:r>
            <a:r>
              <a:rPr lang="en-US" altLang="ja-JP" sz="27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hcp</a:t>
            </a:r>
            <a:r>
              <a:rPr lang="en-US" altLang="ja-JP" sz="27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-Fe</a:t>
            </a:r>
            <a:r>
              <a:rPr lang="ja-JP" altLang="en-US" sz="27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以外の</a:t>
            </a:r>
            <a:r>
              <a:rPr lang="en-US" altLang="ja-JP" sz="27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FeNi</a:t>
            </a:r>
            <a:r>
              <a:rPr lang="ja-JP" altLang="en-US" sz="27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合金および</a:t>
            </a:r>
            <a:r>
              <a:rPr lang="en-US" altLang="ja-JP" sz="2700" dirty="0" smtClean="0"/>
              <a:t>, </a:t>
            </a:r>
            <a:r>
              <a:rPr lang="en-US" altLang="ja-JP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Fe-</a:t>
            </a:r>
            <a:r>
              <a:rPr lang="ja-JP" alt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軽元素（</a:t>
            </a:r>
            <a:r>
              <a:rPr lang="en-US" altLang="ja-JP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Si, S, O,</a:t>
            </a:r>
            <a:r>
              <a:rPr lang="ja-JP" alt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C, H, </a:t>
            </a:r>
            <a:r>
              <a:rPr lang="en-US" altLang="ja-JP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N, P</a:t>
            </a:r>
            <a:r>
              <a:rPr lang="en-US" altLang="ja-JP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ja-JP" alt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r>
              <a:rPr lang="ja-JP" alt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系合金の</a:t>
            </a:r>
            <a:r>
              <a:rPr lang="ja-JP" alt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音速の系統的測定</a:t>
            </a:r>
            <a:endParaRPr lang="en-US" altLang="ja-JP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3200" b="1" dirty="0" smtClean="0"/>
              <a:t>・</a:t>
            </a:r>
            <a:r>
              <a:rPr lang="ja-JP" altLang="en-US" sz="27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さらに</a:t>
            </a:r>
            <a:r>
              <a:rPr lang="ja-JP" alt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融点近傍の高温</a:t>
            </a:r>
            <a:r>
              <a:rPr lang="ja-JP" altLang="en-US" sz="27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で</a:t>
            </a:r>
            <a:r>
              <a:rPr lang="en-US" altLang="ja-JP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Pre-melting effect</a:t>
            </a:r>
            <a:r>
              <a:rPr lang="ja-JP" altLang="en-US" sz="27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の解明、</a:t>
            </a:r>
            <a:r>
              <a:rPr lang="ja-JP" alt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金属メルト</a:t>
            </a:r>
            <a:r>
              <a:rPr lang="ja-JP" altLang="en-US" sz="27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の音速測定を目指す。</a:t>
            </a:r>
            <a:endParaRPr lang="en-US" altLang="ja-JP" sz="27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0549" name="Text Box 21"/>
          <p:cNvSpPr txBox="1">
            <a:spLocks noChangeArrowheads="1"/>
          </p:cNvSpPr>
          <p:nvPr/>
        </p:nvSpPr>
        <p:spPr bwMode="auto">
          <a:xfrm>
            <a:off x="389785" y="1496286"/>
            <a:ext cx="8392041" cy="523220"/>
          </a:xfrm>
          <a:prstGeom prst="rect">
            <a:avLst/>
          </a:prstGeom>
          <a:solidFill>
            <a:srgbClr val="FF3300"/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世界</a:t>
            </a:r>
            <a:r>
              <a:rPr lang="ja-JP" altLang="en-US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最高の温度圧力で</a:t>
            </a:r>
            <a:r>
              <a:rPr lang="en-US" altLang="ja-JP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X</a:t>
            </a:r>
            <a:r>
              <a:rPr lang="ja-JP" altLang="en-US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線非弾性散乱法で音速測定</a:t>
            </a:r>
            <a:endParaRPr lang="ja-JP" altLang="en-US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0550" name="Group 22"/>
          <p:cNvGrpSpPr>
            <a:grpSpLocks/>
          </p:cNvGrpSpPr>
          <p:nvPr/>
        </p:nvGrpSpPr>
        <p:grpSpPr bwMode="auto">
          <a:xfrm>
            <a:off x="125602" y="4423676"/>
            <a:ext cx="6051457" cy="2205038"/>
            <a:chOff x="0" y="0"/>
            <a:chExt cx="5130" cy="2205"/>
          </a:xfrm>
        </p:grpSpPr>
        <p:pic>
          <p:nvPicPr>
            <p:cNvPr id="150551" name="図 1" descr="P2270037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80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0552" name="図 2" descr="P2270039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0" y="45"/>
              <a:ext cx="2880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正方形/長方形 1"/>
          <p:cNvSpPr/>
          <p:nvPr/>
        </p:nvSpPr>
        <p:spPr>
          <a:xfrm>
            <a:off x="125602" y="5896839"/>
            <a:ext cx="1795080" cy="70788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altLang="ja-JP" sz="2000" b="1" dirty="0" smtClean="0">
                <a:solidFill>
                  <a:srgbClr val="FFFF00"/>
                </a:solidFill>
                <a:latin typeface="+mj-ea"/>
                <a:ea typeface="+mj-ea"/>
              </a:rPr>
              <a:t>SP8-BL35</a:t>
            </a:r>
            <a:r>
              <a:rPr lang="ja-JP" altLang="en-US" sz="2000" b="1" dirty="0" smtClean="0">
                <a:solidFill>
                  <a:srgbClr val="FFFF00"/>
                </a:solidFill>
                <a:latin typeface="+mj-ea"/>
                <a:ea typeface="+mj-ea"/>
              </a:rPr>
              <a:t>ＸＵ</a:t>
            </a:r>
            <a:endParaRPr lang="en-US" altLang="ja-JP" sz="2000" b="1" dirty="0" smtClean="0">
              <a:solidFill>
                <a:srgbClr val="FFFF00"/>
              </a:solidFill>
              <a:latin typeface="+mj-ea"/>
              <a:ea typeface="+mj-ea"/>
            </a:endParaRPr>
          </a:p>
          <a:p>
            <a:r>
              <a:rPr lang="ja-JP" altLang="en-US" sz="2000" b="1" dirty="0" smtClean="0">
                <a:solidFill>
                  <a:srgbClr val="FFFF00"/>
                </a:solidFill>
                <a:latin typeface="+mj-ea"/>
                <a:ea typeface="+mj-ea"/>
              </a:rPr>
              <a:t>Ｂｅａｍｌｉｎｅ</a:t>
            </a:r>
            <a:endParaRPr lang="ja-JP" altLang="en-US" sz="2000" b="1" dirty="0">
              <a:solidFill>
                <a:srgbClr val="FFFF00"/>
              </a:solidFill>
              <a:latin typeface="+mj-ea"/>
              <a:ea typeface="+mj-e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973357" y="4291285"/>
            <a:ext cx="30904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en-US" altLang="ja-JP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0" y="0"/>
            <a:ext cx="9144000" cy="98072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>
              <a:solidFill>
                <a:srgbClr val="FFFF00"/>
              </a:solidFill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883426" y="200645"/>
            <a:ext cx="5280613" cy="646331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itchFamily="49" charset="-128"/>
              </a:rPr>
              <a:t>研究</a:t>
            </a:r>
            <a:r>
              <a:rPr lang="ja-JP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itchFamily="49" charset="-128"/>
              </a:rPr>
              <a:t>の</a:t>
            </a:r>
            <a:r>
              <a:rPr lang="ja-JP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itchFamily="49" charset="-128"/>
              </a:rPr>
              <a:t>特徴・独創的</a:t>
            </a:r>
            <a:r>
              <a:rPr lang="ja-JP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itchFamily="49" charset="-128"/>
              </a:rPr>
              <a:t>な点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842809" y="6492433"/>
            <a:ext cx="3016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5602" y="4430663"/>
            <a:ext cx="531543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非弾性散乱＋ダイアモンドアンビル＋レーザー加熱</a:t>
            </a:r>
            <a:endParaRPr kumimoji="1"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85655" y="5624451"/>
            <a:ext cx="5645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D(sulfur)</a:t>
            </a:r>
            <a:endParaRPr kumimoji="1" lang="ja-JP" altLang="en-US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548" name="Text Box 20"/>
          <p:cNvSpPr txBox="1">
            <a:spLocks noChangeArrowheads="1"/>
          </p:cNvSpPr>
          <p:nvPr/>
        </p:nvSpPr>
        <p:spPr bwMode="auto">
          <a:xfrm>
            <a:off x="5805732" y="4474379"/>
            <a:ext cx="3292537" cy="193899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分担者</a:t>
            </a:r>
            <a:endParaRPr lang="en-US" altLang="ja-JP" dirty="0">
              <a:solidFill>
                <a:srgbClr val="66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ja-JP" altLang="en-US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坂巻竜也博士</a:t>
            </a:r>
            <a:r>
              <a:rPr lang="ja-JP" altLang="en-US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（東北大</a:t>
            </a:r>
            <a:r>
              <a:rPr lang="ja-JP" altLang="en-US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）</a:t>
            </a:r>
            <a:r>
              <a:rPr lang="ja-JP" altLang="en-US" dirty="0" smtClean="0">
                <a:solidFill>
                  <a:srgbClr val="669900"/>
                </a:solidFill>
              </a:rPr>
              <a:t>および</a:t>
            </a:r>
            <a:r>
              <a:rPr lang="ja-JP" altLang="en-US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福井宏之博士（兵庫県立大）</a:t>
            </a:r>
            <a:r>
              <a:rPr lang="ja-JP" altLang="en-US" b="1" dirty="0" smtClean="0">
                <a:solidFill>
                  <a:srgbClr val="669900"/>
                </a:solidFill>
              </a:rPr>
              <a:t>： 核（軽元素系）の音速</a:t>
            </a:r>
            <a:endParaRPr lang="en-US" altLang="ja-JP" b="1" dirty="0" smtClean="0">
              <a:solidFill>
                <a:srgbClr val="669900"/>
              </a:solidFill>
            </a:endParaRPr>
          </a:p>
          <a:p>
            <a:r>
              <a:rPr lang="ja-JP" altLang="en-US" sz="1600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協力者</a:t>
            </a:r>
            <a:r>
              <a:rPr lang="ja-JP" altLang="en-US" sz="1600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　</a:t>
            </a:r>
            <a:r>
              <a:rPr lang="en-US" altLang="ja-JP" sz="1600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Alfred Baron</a:t>
            </a:r>
            <a:r>
              <a:rPr lang="ja-JP" altLang="en-US" sz="1600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博士</a:t>
            </a:r>
            <a:r>
              <a:rPr lang="ja-JP" altLang="en-US" sz="1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（ＲＩＫＥＮ）</a:t>
            </a:r>
            <a:r>
              <a:rPr lang="ja-JP" altLang="en-US" sz="1600" b="1" dirty="0">
                <a:solidFill>
                  <a:schemeClr val="accent3">
                    <a:lumMod val="75000"/>
                  </a:schemeClr>
                </a:solidFill>
              </a:rPr>
              <a:t>Ｘ線非弾性散乱の権威</a:t>
            </a:r>
          </a:p>
          <a:p>
            <a:r>
              <a:rPr lang="en-US" altLang="ja-JP" sz="1600" b="1" dirty="0">
                <a:solidFill>
                  <a:schemeClr val="accent3">
                    <a:lumMod val="75000"/>
                  </a:schemeClr>
                </a:solidFill>
              </a:rPr>
              <a:t>SP8-BL35</a:t>
            </a:r>
            <a:r>
              <a:rPr lang="ja-JP" altLang="en-US" sz="1600" b="1" dirty="0" smtClean="0">
                <a:solidFill>
                  <a:schemeClr val="accent3">
                    <a:lumMod val="75000"/>
                  </a:schemeClr>
                </a:solidFill>
              </a:rPr>
              <a:t>ビームライン建設者</a:t>
            </a:r>
            <a:endParaRPr lang="ja-JP" altLang="en-US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627031" y="6403521"/>
            <a:ext cx="1204176" cy="40011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b="1" dirty="0" smtClean="0"/>
              <a:t>[</a:t>
            </a:r>
            <a:r>
              <a:rPr lang="ja-JP" altLang="en-US" b="1" dirty="0" smtClean="0"/>
              <a:t>補足</a:t>
            </a:r>
            <a:r>
              <a:rPr lang="en-US" altLang="ja-JP" sz="2000" b="1" dirty="0" smtClean="0"/>
              <a:t>P13]</a:t>
            </a:r>
            <a:endParaRPr lang="en-US" altLang="ja-JP" b="1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727076" y="6551720"/>
            <a:ext cx="3449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SPring-8</a:t>
            </a:r>
            <a:r>
              <a:rPr kumimoji="1" lang="ja-JP" altLang="en-US" b="1" dirty="0" smtClean="0"/>
              <a:t>　</a:t>
            </a:r>
            <a:r>
              <a:rPr kumimoji="1" lang="en-US" altLang="ja-JP" b="1" dirty="0" smtClean="0"/>
              <a:t>BL35</a:t>
            </a:r>
            <a:r>
              <a:rPr kumimoji="1" lang="ja-JP" altLang="en-US" b="1" dirty="0" smtClean="0"/>
              <a:t>の基盤整備の貢献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16118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4919" y="4820844"/>
            <a:ext cx="4927957" cy="14311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ja-JP" altLang="en-US" sz="2700" b="1" dirty="0" smtClean="0"/>
              <a:t>核の高温高圧において</a:t>
            </a:r>
            <a:endParaRPr lang="en-US" altLang="ja-JP" sz="2700" b="1" dirty="0"/>
          </a:p>
          <a:p>
            <a:r>
              <a:rPr lang="ja-JP" alt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スピン転移・磁性転移と構造相転移の関係を解明</a:t>
            </a:r>
            <a:endParaRPr lang="en-US" altLang="ja-JP" sz="3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コンテンツ プレースホルダ 3" descr="R00125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689" t="2563" r="5767" b="3588"/>
          <a:stretch>
            <a:fillRect/>
          </a:stretch>
        </p:blipFill>
        <p:spPr>
          <a:xfrm>
            <a:off x="4863094" y="2047839"/>
            <a:ext cx="4275650" cy="3685019"/>
          </a:xfrm>
        </p:spPr>
      </p:pic>
      <p:grpSp>
        <p:nvGrpSpPr>
          <p:cNvPr id="29" name="グループ化 28"/>
          <p:cNvGrpSpPr/>
          <p:nvPr/>
        </p:nvGrpSpPr>
        <p:grpSpPr>
          <a:xfrm>
            <a:off x="4959498" y="2068863"/>
            <a:ext cx="3624670" cy="3007934"/>
            <a:chOff x="4313722" y="548680"/>
            <a:chExt cx="3820764" cy="3322050"/>
          </a:xfrm>
        </p:grpSpPr>
        <p:sp>
          <p:nvSpPr>
            <p:cNvPr id="31" name="正方形/長方形 30"/>
            <p:cNvSpPr/>
            <p:nvPr/>
          </p:nvSpPr>
          <p:spPr>
            <a:xfrm>
              <a:off x="4316896" y="2502215"/>
              <a:ext cx="1679461" cy="130214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00" tIns="45643" rIns="91300" bIns="45643"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7784" t="1050" r="3460" b="19948"/>
            <a:stretch>
              <a:fillRect/>
            </a:stretch>
          </p:blipFill>
          <p:spPr bwMode="auto">
            <a:xfrm>
              <a:off x="4347775" y="2526026"/>
              <a:ext cx="1617703" cy="1254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正方形/長方形 33"/>
            <p:cNvSpPr/>
            <p:nvPr/>
          </p:nvSpPr>
          <p:spPr>
            <a:xfrm>
              <a:off x="4721244" y="3204490"/>
              <a:ext cx="973417" cy="4079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baseline="30000" dirty="0" smtClean="0">
                  <a:ln w="19050">
                    <a:solidFill>
                      <a:schemeClr val="tx1"/>
                    </a:solidFill>
                  </a:ln>
                  <a:solidFill>
                    <a:srgbClr val="92D050"/>
                  </a:solidFill>
                </a:rPr>
                <a:t>57</a:t>
              </a:r>
              <a:r>
                <a:rPr lang="en-US" altLang="ja-JP" b="1" dirty="0" smtClean="0">
                  <a:ln w="19050">
                    <a:solidFill>
                      <a:schemeClr val="tx1"/>
                    </a:solidFill>
                  </a:ln>
                  <a:solidFill>
                    <a:srgbClr val="92D050"/>
                  </a:solidFill>
                </a:rPr>
                <a:t>FeBO</a:t>
              </a:r>
              <a:r>
                <a:rPr lang="en-US" altLang="ja-JP" b="1" baseline="-25000" dirty="0" smtClean="0">
                  <a:ln w="19050">
                    <a:solidFill>
                      <a:schemeClr val="tx1"/>
                    </a:solidFill>
                  </a:ln>
                  <a:solidFill>
                    <a:srgbClr val="92D050"/>
                  </a:solidFill>
                </a:rPr>
                <a:t>3</a:t>
              </a:r>
              <a:endParaRPr lang="ja-JP" altLang="en-US" b="1" baseline="-25000" dirty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</a:endParaRPr>
            </a:p>
          </p:txBody>
        </p:sp>
        <p:cxnSp>
          <p:nvCxnSpPr>
            <p:cNvPr id="36" name="直線コネクタ 35"/>
            <p:cNvCxnSpPr/>
            <p:nvPr/>
          </p:nvCxnSpPr>
          <p:spPr>
            <a:xfrm flipV="1">
              <a:off x="5852341" y="2420888"/>
              <a:ext cx="216024" cy="21602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テキスト ボックス 36"/>
            <p:cNvSpPr txBox="1"/>
            <p:nvPr/>
          </p:nvSpPr>
          <p:spPr>
            <a:xfrm>
              <a:off x="7598762" y="3171052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00"/>
                  </a:solidFill>
                </a:rPr>
                <a:t>975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7508525" y="3501398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FF00"/>
                  </a:solidFill>
                </a:rPr>
                <a:t>511</a:t>
              </a:r>
              <a:endParaRPr kumimoji="1" lang="ja-JP" altLang="en-US" dirty="0">
                <a:solidFill>
                  <a:srgbClr val="FFFF00"/>
                </a:solidFill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6860453" y="3501008"/>
              <a:ext cx="65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HRM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0" name="直線矢印コネクタ 39"/>
            <p:cNvCxnSpPr/>
            <p:nvPr/>
          </p:nvCxnSpPr>
          <p:spPr>
            <a:xfrm flipH="1" flipV="1">
              <a:off x="6212381" y="2420888"/>
              <a:ext cx="1080120" cy="864096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>
              <a:off x="5636317" y="2204864"/>
              <a:ext cx="360040" cy="360040"/>
            </a:xfrm>
            <a:prstGeom prst="line">
              <a:avLst/>
            </a:prstGeom>
            <a:ln w="57150">
              <a:solidFill>
                <a:srgbClr val="00B05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グループ化 41"/>
            <p:cNvGrpSpPr/>
            <p:nvPr/>
          </p:nvGrpSpPr>
          <p:grpSpPr>
            <a:xfrm>
              <a:off x="4313722" y="548680"/>
              <a:ext cx="3285040" cy="729372"/>
              <a:chOff x="4313722" y="548680"/>
              <a:chExt cx="3285040" cy="729372"/>
            </a:xfrm>
          </p:grpSpPr>
          <p:sp>
            <p:nvSpPr>
              <p:cNvPr id="44" name="正方形/長方形 43"/>
              <p:cNvSpPr/>
              <p:nvPr/>
            </p:nvSpPr>
            <p:spPr>
              <a:xfrm>
                <a:off x="4313722" y="548680"/>
                <a:ext cx="3285040" cy="338399"/>
              </a:xfrm>
              <a:prstGeom prst="rect">
                <a:avLst/>
              </a:prstGeom>
            </p:spPr>
            <p:txBody>
              <a:bodyPr wrap="none" lIns="91300" tIns="45643" rIns="91300" bIns="45643">
                <a:spAutoFit/>
              </a:bodyPr>
              <a:lstStyle/>
              <a:p>
                <a:r>
                  <a:rPr lang="en-US" altLang="ja-JP" sz="16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BL10XU </a:t>
                </a:r>
                <a:r>
                  <a:rPr lang="en-US" altLang="ja-JP" sz="1600" b="1" dirty="0" err="1" smtClean="0">
                    <a:solidFill>
                      <a:schemeClr val="bg1"/>
                    </a:solidFill>
                  </a:rPr>
                  <a:t>Mössbauer</a:t>
                </a:r>
                <a:r>
                  <a:rPr lang="en-US" altLang="ja-JP" sz="1600" b="1" dirty="0" smtClean="0">
                    <a:solidFill>
                      <a:schemeClr val="bg1"/>
                    </a:solidFill>
                  </a:rPr>
                  <a:t> system</a:t>
                </a:r>
                <a:r>
                  <a:rPr lang="en-US" altLang="ja-JP" sz="1600" b="1" dirty="0" smtClean="0">
                    <a:solidFill>
                      <a:schemeClr val="bg1"/>
                    </a:solidFill>
                    <a:cs typeface="Times New Roman" pitchFamily="18" charset="0"/>
                  </a:rPr>
                  <a:t>, SPring-8</a:t>
                </a:r>
                <a:endParaRPr lang="ja-JP" altLang="en-US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テキスト ボックス 44"/>
              <p:cNvSpPr txBox="1"/>
              <p:nvPr/>
            </p:nvSpPr>
            <p:spPr>
              <a:xfrm>
                <a:off x="5060253" y="908720"/>
                <a:ext cx="5020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err="1" smtClean="0">
                    <a:solidFill>
                      <a:schemeClr val="bg1"/>
                    </a:solidFill>
                  </a:rPr>
                  <a:t>NaI</a:t>
                </a:r>
                <a:endParaRPr kumimoji="1" lang="ja-JP" altLang="en-US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43" name="直線矢印コネクタ 42"/>
            <p:cNvCxnSpPr/>
            <p:nvPr/>
          </p:nvCxnSpPr>
          <p:spPr>
            <a:xfrm flipH="1" flipV="1">
              <a:off x="5492301" y="1268760"/>
              <a:ext cx="576064" cy="936104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/>
          <p:cNvSpPr txBox="1"/>
          <p:nvPr/>
        </p:nvSpPr>
        <p:spPr>
          <a:xfrm>
            <a:off x="7422772" y="2437799"/>
            <a:ext cx="1643349" cy="646331"/>
          </a:xfrm>
          <a:prstGeom prst="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>
                <a:solidFill>
                  <a:srgbClr val="0070C0"/>
                </a:solidFill>
                <a:latin typeface="+mj-ea"/>
                <a:ea typeface="+mj-ea"/>
              </a:rPr>
              <a:t>世界初</a:t>
            </a:r>
            <a:endParaRPr kumimoji="1" lang="ja-JP" altLang="en-US" sz="36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30" name="Rectangle 19"/>
          <p:cNvSpPr>
            <a:spLocks noChangeArrowheads="1"/>
          </p:cNvSpPr>
          <p:nvPr/>
        </p:nvSpPr>
        <p:spPr bwMode="auto">
          <a:xfrm>
            <a:off x="0" y="0"/>
            <a:ext cx="9144000" cy="98072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ja-JP" altLang="ja-JP">
              <a:solidFill>
                <a:srgbClr val="FFFF00"/>
              </a:solidFill>
            </a:endParaRPr>
          </a:p>
        </p:txBody>
      </p:sp>
      <p:sp>
        <p:nvSpPr>
          <p:cNvPr id="48" name="Text Box 22"/>
          <p:cNvSpPr txBox="1">
            <a:spLocks noChangeArrowheads="1"/>
          </p:cNvSpPr>
          <p:nvPr/>
        </p:nvSpPr>
        <p:spPr bwMode="auto">
          <a:xfrm>
            <a:off x="-46103" y="1003049"/>
            <a:ext cx="928873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lvl="1"/>
            <a:r>
              <a:rPr lang="ja-JP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ゴシック" pitchFamily="49" charset="-128"/>
              </a:rPr>
              <a:t>③放射光メスバウア・粉末</a:t>
            </a:r>
            <a:r>
              <a:rPr lang="en-US" altLang="ja-JP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ゴシック" pitchFamily="49" charset="-128"/>
              </a:rPr>
              <a:t>X</a:t>
            </a:r>
            <a:r>
              <a:rPr lang="ja-JP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ゴシック" pitchFamily="49" charset="-128"/>
              </a:rPr>
              <a:t>線回折同時測定システムの確立：</a:t>
            </a:r>
            <a:r>
              <a:rPr lang="ja-JP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ゴシック" pitchFamily="49" charset="-128"/>
              </a:rPr>
              <a:t>　</a:t>
            </a:r>
            <a:r>
              <a:rPr lang="ja-JP" altLang="en-US" sz="3000" dirty="0" smtClean="0">
                <a:ea typeface="ＭＳ ゴシック" pitchFamily="49" charset="-128"/>
              </a:rPr>
              <a:t>室温</a:t>
            </a:r>
            <a:r>
              <a:rPr lang="ja-JP" altLang="en-US" sz="3000" dirty="0" smtClean="0"/>
              <a:t>高圧</a:t>
            </a:r>
            <a:r>
              <a:rPr lang="ja-JP" altLang="ja-JP" sz="3000" dirty="0" smtClean="0"/>
              <a:t>同時</a:t>
            </a:r>
            <a:r>
              <a:rPr lang="ja-JP" altLang="ja-JP" sz="3000" dirty="0"/>
              <a:t>測定</a:t>
            </a:r>
            <a:r>
              <a:rPr lang="ja-JP" altLang="ja-JP" sz="3000" dirty="0" smtClean="0"/>
              <a:t>システム</a:t>
            </a:r>
            <a:r>
              <a:rPr lang="ja-JP" altLang="en-US" sz="3000" b="1" dirty="0" smtClean="0"/>
              <a:t>を実用化</a:t>
            </a:r>
            <a:r>
              <a:rPr lang="ja-JP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ゴシック" pitchFamily="49" charset="-128"/>
              </a:rPr>
              <a:t>　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4776181" y="5434329"/>
            <a:ext cx="4367819" cy="677108"/>
          </a:xfrm>
          <a:prstGeom prst="rect">
            <a:avLst/>
          </a:prstGeom>
          <a:solidFill>
            <a:srgbClr val="FFFF99"/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2000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分担者</a:t>
            </a:r>
            <a:r>
              <a:rPr lang="en-US" altLang="ja-JP" sz="2000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:</a:t>
            </a:r>
            <a:r>
              <a:rPr lang="ja-JP" altLang="en-US" sz="2000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平尾</a:t>
            </a:r>
            <a:r>
              <a:rPr lang="ja-JP" altLang="en-US" sz="2000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直久博士</a:t>
            </a:r>
            <a:r>
              <a:rPr lang="en-US" altLang="ja-JP" sz="2000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(SP-8)</a:t>
            </a:r>
          </a:p>
          <a:p>
            <a:r>
              <a:rPr lang="en-US" altLang="ja-JP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SP8</a:t>
            </a:r>
            <a:r>
              <a:rPr lang="ja-JP" alt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で超高圧</a:t>
            </a:r>
            <a:r>
              <a:rPr lang="ja-JP" altLang="en-US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発生</a:t>
            </a:r>
            <a:r>
              <a:rPr lang="en-US" altLang="ja-JP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,</a:t>
            </a:r>
            <a:r>
              <a:rPr lang="ja-JP" altLang="en-US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高圧</a:t>
            </a:r>
            <a:r>
              <a:rPr lang="ja-JP" alt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itchFamily="49" charset="-128"/>
                <a:ea typeface="ＭＳ ゴシック" pitchFamily="49" charset="-128"/>
              </a:rPr>
              <a:t>技術開発の専門家</a:t>
            </a: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1883426" y="200645"/>
            <a:ext cx="5280613" cy="646331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itchFamily="49" charset="-128"/>
              </a:rPr>
              <a:t>研究</a:t>
            </a:r>
            <a:r>
              <a:rPr lang="ja-JP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itchFamily="49" charset="-128"/>
              </a:rPr>
              <a:t>の</a:t>
            </a:r>
            <a:r>
              <a:rPr lang="ja-JP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itchFamily="49" charset="-128"/>
              </a:rPr>
              <a:t>特徴・独創的</a:t>
            </a:r>
            <a:r>
              <a:rPr lang="ja-JP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itchFamily="49" charset="-128"/>
              </a:rPr>
              <a:t>な点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835897" y="64915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45898" y="3188151"/>
            <a:ext cx="3979087" cy="1571748"/>
            <a:chOff x="501470" y="5169065"/>
            <a:chExt cx="3979087" cy="1571748"/>
          </a:xfrm>
        </p:grpSpPr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1470" y="5169065"/>
              <a:ext cx="2729835" cy="157174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8" name="正方形/長方形 57"/>
            <p:cNvSpPr/>
            <p:nvPr/>
          </p:nvSpPr>
          <p:spPr>
            <a:xfrm>
              <a:off x="1174820" y="5678984"/>
              <a:ext cx="122424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dirty="0" smtClean="0"/>
                <a:t>14.4keV</a:t>
              </a:r>
              <a:r>
                <a:rPr lang="ja-JP" altLang="en-US" sz="1400" dirty="0"/>
                <a:t>の</a:t>
              </a:r>
              <a:r>
                <a:rPr lang="en-US" altLang="ja-JP" sz="1400" dirty="0"/>
                <a:t>X</a:t>
              </a:r>
              <a:r>
                <a:rPr lang="ja-JP" altLang="en-US" sz="1400" dirty="0"/>
                <a:t>線</a:t>
              </a:r>
              <a:r>
                <a:rPr lang="ja-JP" altLang="en-US" sz="1400" dirty="0" smtClean="0"/>
                <a:t>強度を損失</a:t>
              </a:r>
              <a:r>
                <a:rPr lang="ja-JP" altLang="en-US" sz="1400" dirty="0"/>
                <a:t>させないため</a:t>
              </a: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2976292" y="5586109"/>
              <a:ext cx="15042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斜め入射光学系の導入</a:t>
              </a:r>
              <a:endParaRPr kumimoji="1" lang="ja-JP" altLang="en-US" dirty="0"/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3319683" y="6184246"/>
            <a:ext cx="5922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BL10XU: SP-8</a:t>
            </a:r>
            <a:r>
              <a:rPr lang="ja-JP" altLang="en-US" b="1" dirty="0"/>
              <a:t>長期</a:t>
            </a:r>
            <a:r>
              <a:rPr lang="ja-JP" altLang="en-US" b="1" dirty="0" smtClean="0"/>
              <a:t>課題</a:t>
            </a:r>
            <a:r>
              <a:rPr lang="ja-JP" altLang="en-US" b="1" dirty="0"/>
              <a:t>　</a:t>
            </a:r>
            <a:r>
              <a:rPr lang="en-US" altLang="ja-JP" b="1" dirty="0"/>
              <a:t>2013B-2016A </a:t>
            </a:r>
            <a:r>
              <a:rPr lang="ja-JP" altLang="en-US" b="1" dirty="0"/>
              <a:t>（</a:t>
            </a:r>
            <a:r>
              <a:rPr lang="en-US" altLang="ja-JP" b="1" dirty="0"/>
              <a:t>3</a:t>
            </a:r>
            <a:r>
              <a:rPr lang="ja-JP" altLang="en-US" b="1" dirty="0"/>
              <a:t>年間</a:t>
            </a:r>
            <a:r>
              <a:rPr lang="ja-JP" altLang="en-US" b="1" dirty="0" smtClean="0"/>
              <a:t>）</a:t>
            </a:r>
            <a:r>
              <a:rPr lang="en-US" altLang="ja-JP" b="1" dirty="0"/>
              <a:t> </a:t>
            </a:r>
            <a:r>
              <a:rPr lang="en-US" altLang="ja-JP" b="1" dirty="0" smtClean="0"/>
              <a:t>2013B0104</a:t>
            </a:r>
            <a:endParaRPr lang="en-US" altLang="ja-JP" b="1" dirty="0"/>
          </a:p>
        </p:txBody>
      </p:sp>
      <p:sp>
        <p:nvSpPr>
          <p:cNvPr id="46" name="正方形/長方形 45"/>
          <p:cNvSpPr/>
          <p:nvPr/>
        </p:nvSpPr>
        <p:spPr>
          <a:xfrm>
            <a:off x="3470469" y="6491530"/>
            <a:ext cx="1191352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sz="1600" b="1" dirty="0" smtClean="0"/>
              <a:t>[</a:t>
            </a:r>
            <a:r>
              <a:rPr lang="ja-JP" altLang="en-US" sz="1600" b="1" dirty="0" smtClean="0"/>
              <a:t>補足 </a:t>
            </a:r>
            <a:r>
              <a:rPr lang="en-US" altLang="ja-JP" sz="2000" b="1" dirty="0" smtClean="0"/>
              <a:t>P28]</a:t>
            </a:r>
            <a:endParaRPr lang="en-US" altLang="ja-JP" b="1" dirty="0"/>
          </a:p>
        </p:txBody>
      </p:sp>
      <p:sp>
        <p:nvSpPr>
          <p:cNvPr id="47" name="正方形/長方形 46"/>
          <p:cNvSpPr/>
          <p:nvPr/>
        </p:nvSpPr>
        <p:spPr>
          <a:xfrm>
            <a:off x="4823652" y="5048823"/>
            <a:ext cx="1204176" cy="40011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b="1" dirty="0" smtClean="0"/>
              <a:t>[</a:t>
            </a:r>
            <a:r>
              <a:rPr lang="ja-JP" altLang="en-US" b="1" dirty="0" smtClean="0"/>
              <a:t>補足</a:t>
            </a:r>
            <a:r>
              <a:rPr lang="en-US" altLang="ja-JP" sz="2000" b="1" dirty="0" smtClean="0"/>
              <a:t>P13]</a:t>
            </a:r>
            <a:endParaRPr lang="en-US" altLang="ja-JP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972172" y="6506919"/>
            <a:ext cx="343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SPring-8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　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BL10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の基盤整備に貢献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920" y="2091028"/>
            <a:ext cx="4859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レーザー加熱高温・高圧同時測定システム</a:t>
            </a:r>
            <a:r>
              <a:rPr kumimoji="1" lang="ja-JP" altLang="en-US" sz="3200" dirty="0" smtClean="0"/>
              <a:t>を構築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0759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0" y="-12413"/>
            <a:ext cx="9144000" cy="91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2078690" y="152400"/>
            <a:ext cx="5262979" cy="646331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anose="020B0609070205080204" pitchFamily="49" charset="-128"/>
              </a:rPr>
              <a:t>研究</a:t>
            </a:r>
            <a:r>
              <a:rPr lang="ja-JP" alt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anose="020B0609070205080204" pitchFamily="49" charset="-128"/>
              </a:rPr>
              <a:t>の特徴、独創的な点</a:t>
            </a:r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304800" y="901987"/>
            <a:ext cx="75713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④外核メルトの音速</a:t>
            </a:r>
            <a:r>
              <a:rPr lang="ja-JP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・</a:t>
            </a:r>
            <a:r>
              <a:rPr lang="ja-JP" alt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密度・粘性の</a:t>
            </a:r>
            <a:r>
              <a:rPr lang="ja-JP" alt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ゴシック" panose="020B0609070205080204" pitchFamily="49" charset="-128"/>
              </a:rPr>
              <a:t>測定</a:t>
            </a:r>
          </a:p>
        </p:txBody>
      </p:sp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75422" y="1434135"/>
            <a:ext cx="899315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3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ゴシック" panose="020B0609070205080204" pitchFamily="49" charset="-128"/>
              </a:rPr>
              <a:t>マルチアンビル高圧装置＋超音波法による音速測定、Ｘ</a:t>
            </a:r>
            <a:r>
              <a:rPr lang="ja-JP" altLang="en-US" sz="3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ゴシック" panose="020B0609070205080204" pitchFamily="49" charset="-128"/>
              </a:rPr>
              <a:t>線イメージング法・吸収法に</a:t>
            </a:r>
            <a:r>
              <a:rPr lang="ja-JP" altLang="en-US" sz="3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ゴシック" panose="020B0609070205080204" pitchFamily="49" charset="-128"/>
              </a:rPr>
              <a:t>よる密度測定：</a:t>
            </a:r>
            <a:r>
              <a:rPr lang="en-US" altLang="ja-JP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Fe-</a:t>
            </a:r>
            <a:r>
              <a:rPr lang="ja-JP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軽元素（</a:t>
            </a:r>
            <a:r>
              <a:rPr lang="en-US" altLang="ja-JP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Si, S, O,</a:t>
            </a:r>
            <a:r>
              <a:rPr lang="ja-JP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C, H, </a:t>
            </a:r>
            <a:r>
              <a:rPr lang="en-US" altLang="ja-JP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N, P</a:t>
            </a:r>
            <a:r>
              <a:rPr lang="en-US" altLang="ja-JP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ja-JP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  <a:r>
              <a:rPr lang="ja-JP" alt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系の</a:t>
            </a:r>
            <a:r>
              <a:rPr lang="ja-JP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系統的</a:t>
            </a:r>
            <a:r>
              <a:rPr lang="ja-JP" alt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測定</a:t>
            </a:r>
            <a:endParaRPr lang="en-US" altLang="ja-JP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1576" name="Picture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124200"/>
            <a:ext cx="4267200" cy="351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136234" y="3019185"/>
            <a:ext cx="4082753" cy="95410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anose="020B0609070205080204" pitchFamily="49" charset="-128"/>
              </a:rPr>
              <a:t>分担者</a:t>
            </a:r>
          </a:p>
          <a:p>
            <a:r>
              <a:rPr lang="ja-JP" altLang="en-US" sz="2000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anose="020B0609070205080204" pitchFamily="49" charset="-128"/>
              </a:rPr>
              <a:t>坂巻竜也</a:t>
            </a:r>
            <a:r>
              <a:rPr lang="ja-JP" altLang="en-US" sz="2000" dirty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anose="020B0609070205080204" pitchFamily="49" charset="-128"/>
              </a:rPr>
              <a:t>　（東北大</a:t>
            </a:r>
            <a:r>
              <a:rPr lang="ja-JP" altLang="en-US" sz="2000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ゴシック" panose="020B0609070205080204" pitchFamily="49" charset="-128"/>
              </a:rPr>
              <a:t>）</a:t>
            </a:r>
            <a:endParaRPr lang="en-US" altLang="ja-JP" sz="2000" dirty="0" smtClean="0">
              <a:solidFill>
                <a:srgbClr val="6699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ゴシック" panose="020B0609070205080204" pitchFamily="49" charset="-128"/>
            </a:endParaRPr>
          </a:p>
          <a:p>
            <a:r>
              <a:rPr lang="ja-JP" altLang="en-US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ゴシック" panose="020B0609070205080204" pitchFamily="49" charset="-128"/>
              </a:rPr>
              <a:t>メルトの構造と物性研究の第一人者</a:t>
            </a:r>
            <a:endParaRPr lang="ja-JP" altLang="en-US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ゴシック" panose="020B0609070205080204" pitchFamily="49" charset="-128"/>
            </a:endParaRPr>
          </a:p>
        </p:txBody>
      </p:sp>
      <p:sp>
        <p:nvSpPr>
          <p:cNvPr id="151565" name="Text Box 13"/>
          <p:cNvSpPr txBox="1">
            <a:spLocks noChangeArrowheads="1"/>
          </p:cNvSpPr>
          <p:nvPr/>
        </p:nvSpPr>
        <p:spPr bwMode="auto">
          <a:xfrm>
            <a:off x="6719887" y="3253391"/>
            <a:ext cx="1825625" cy="588963"/>
          </a:xfrm>
          <a:prstGeom prst="rect">
            <a:avLst/>
          </a:prstGeom>
          <a:solidFill>
            <a:srgbClr val="FF3300"/>
          </a:soli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 b="1">
                <a:solidFill>
                  <a:srgbClr val="0033CC"/>
                </a:solidFill>
              </a:rPr>
              <a:t>独自開発</a:t>
            </a:r>
          </a:p>
        </p:txBody>
      </p:sp>
      <p:sp>
        <p:nvSpPr>
          <p:cNvPr id="151577" name="Text Box 25"/>
          <p:cNvSpPr txBox="1">
            <a:spLocks noChangeArrowheads="1"/>
          </p:cNvSpPr>
          <p:nvPr/>
        </p:nvSpPr>
        <p:spPr bwMode="auto">
          <a:xfrm>
            <a:off x="8842314" y="6491288"/>
            <a:ext cx="3016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dirty="0" smtClean="0"/>
              <a:t>9</a:t>
            </a:r>
            <a:endParaRPr lang="en-US" altLang="ja-JP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34" y="3942196"/>
            <a:ext cx="3389747" cy="288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正方形/長方形 12"/>
          <p:cNvSpPr/>
          <p:nvPr/>
        </p:nvSpPr>
        <p:spPr>
          <a:xfrm>
            <a:off x="2525966" y="4632126"/>
            <a:ext cx="20000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メルトの音速測定</a:t>
            </a:r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Nishida et al. </a:t>
            </a:r>
          </a:p>
          <a:p>
            <a:r>
              <a:rPr lang="en-US" altLang="ja-JP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(EPSL, 2013)</a:t>
            </a:r>
            <a:endParaRPr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833376" y="3267334"/>
            <a:ext cx="1257075" cy="40011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ja-JP" b="1" dirty="0" smtClean="0"/>
              <a:t>[</a:t>
            </a:r>
            <a:r>
              <a:rPr lang="ja-JP" altLang="en-US" b="1" dirty="0" smtClean="0"/>
              <a:t>補足 </a:t>
            </a:r>
            <a:r>
              <a:rPr lang="en-US" altLang="ja-JP" sz="2000" b="1" dirty="0" smtClean="0"/>
              <a:t>P13]</a:t>
            </a:r>
            <a:endParaRPr lang="en-US" altLang="ja-JP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611200" y="6039008"/>
            <a:ext cx="1992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</a:t>
            </a:r>
            <a:r>
              <a:rPr kumimoji="1" lang="ja-JP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kumimoji="1" lang="en-US" altLang="ja-JP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SPrin</a:t>
            </a:r>
            <a:r>
              <a:rPr kumimoji="1" lang="ja-JP" altLang="en-US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ｇ</a:t>
            </a:r>
            <a:r>
              <a:rPr kumimoji="1" lang="en-US" altLang="ja-JP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-8</a:t>
            </a:r>
            <a:endParaRPr kumimoji="1" lang="ja-JP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43053" y="4316413"/>
            <a:ext cx="12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[</a:t>
            </a:r>
            <a:r>
              <a:rPr lang="ja-JP" altLang="en-US" b="1" dirty="0"/>
              <a:t>補足</a:t>
            </a:r>
            <a:r>
              <a:rPr kumimoji="1" lang="ja-JP" altLang="en-US" b="1" dirty="0" smtClean="0"/>
              <a:t> </a:t>
            </a:r>
            <a:r>
              <a:rPr kumimoji="1" lang="en-US" altLang="ja-JP" sz="2000" b="1" dirty="0" smtClean="0"/>
              <a:t>P30</a:t>
            </a:r>
            <a:r>
              <a:rPr kumimoji="1" lang="en-US" altLang="ja-JP" b="1" dirty="0" smtClean="0"/>
              <a:t>]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357365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2|33.8|33.7|9.8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5109</TotalTime>
  <Words>2153</Words>
  <Application>Microsoft Office PowerPoint</Application>
  <PresentationFormat>画面に合わせる (4:3)</PresentationFormat>
  <Paragraphs>443</Paragraphs>
  <Slides>32</Slides>
  <Notes>6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34" baseType="lpstr">
      <vt:lpstr>Office テーマ</vt:lpstr>
      <vt:lpstr>KGPlot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Ohtani-Pana</dc:creator>
  <cp:lastModifiedBy>Yoko Takahashi</cp:lastModifiedBy>
  <cp:revision>298</cp:revision>
  <cp:lastPrinted>2014-05-05T07:32:01Z</cp:lastPrinted>
  <dcterms:created xsi:type="dcterms:W3CDTF">2014-04-26T12:40:07Z</dcterms:created>
  <dcterms:modified xsi:type="dcterms:W3CDTF">2015-07-03T04:08:12Z</dcterms:modified>
</cp:coreProperties>
</file>